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02" r:id="rId4"/>
  </p:sldMasterIdLst>
  <p:notesMasterIdLst>
    <p:notesMasterId r:id="rId54"/>
  </p:notesMasterIdLst>
  <p:sldIdLst>
    <p:sldId id="10080" r:id="rId5"/>
    <p:sldId id="10240" r:id="rId6"/>
    <p:sldId id="10081" r:id="rId7"/>
    <p:sldId id="256" r:id="rId8"/>
    <p:sldId id="1311" r:id="rId9"/>
    <p:sldId id="10122" r:id="rId10"/>
    <p:sldId id="10212" r:id="rId11"/>
    <p:sldId id="10158" r:id="rId12"/>
    <p:sldId id="334" r:id="rId13"/>
    <p:sldId id="10244" r:id="rId14"/>
    <p:sldId id="10245" r:id="rId15"/>
    <p:sldId id="10246" r:id="rId16"/>
    <p:sldId id="10232" r:id="rId17"/>
    <p:sldId id="10196" r:id="rId18"/>
    <p:sldId id="10229" r:id="rId19"/>
    <p:sldId id="342" r:id="rId20"/>
    <p:sldId id="1038" r:id="rId21"/>
    <p:sldId id="340" r:id="rId22"/>
    <p:sldId id="297" r:id="rId23"/>
    <p:sldId id="10243" r:id="rId24"/>
    <p:sldId id="10223" r:id="rId25"/>
    <p:sldId id="10234" r:id="rId26"/>
    <p:sldId id="10089" r:id="rId27"/>
    <p:sldId id="10112" r:id="rId28"/>
    <p:sldId id="10113" r:id="rId29"/>
    <p:sldId id="10091" r:id="rId30"/>
    <p:sldId id="10235" r:id="rId31"/>
    <p:sldId id="10109" r:id="rId32"/>
    <p:sldId id="10214" r:id="rId33"/>
    <p:sldId id="10215" r:id="rId34"/>
    <p:sldId id="10217" r:id="rId35"/>
    <p:sldId id="10114" r:id="rId36"/>
    <p:sldId id="10216" r:id="rId37"/>
    <p:sldId id="10200" r:id="rId38"/>
    <p:sldId id="10115" r:id="rId39"/>
    <p:sldId id="10108" r:id="rId40"/>
    <p:sldId id="10218" r:id="rId41"/>
    <p:sldId id="10225" r:id="rId42"/>
    <p:sldId id="10095" r:id="rId43"/>
    <p:sldId id="10092" r:id="rId44"/>
    <p:sldId id="10096" r:id="rId45"/>
    <p:sldId id="10241" r:id="rId46"/>
    <p:sldId id="10242" r:id="rId47"/>
    <p:sldId id="335" r:id="rId48"/>
    <p:sldId id="343" r:id="rId49"/>
    <p:sldId id="329" r:id="rId50"/>
    <p:sldId id="331" r:id="rId51"/>
    <p:sldId id="10105" r:id="rId52"/>
    <p:sldId id="1021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925F0-DCAD-469C-9972-9F9FFC2D4B70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FA8807-BB52-45E3-922A-3EDD5149256C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4000" b="1" dirty="0"/>
            <a:t>Protect the Core</a:t>
          </a:r>
          <a:endParaRPr lang="en-US" sz="4000" b="1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2555A04-2908-4A5A-AC55-45A885593383}" type="parTrans" cxnId="{4BD707BB-39FD-4006-9173-8D1EF431B13E}">
      <dgm:prSet/>
      <dgm:spPr/>
      <dgm:t>
        <a:bodyPr/>
        <a:lstStyle/>
        <a:p>
          <a:endParaRPr lang="en-US" sz="2000" b="1"/>
        </a:p>
      </dgm:t>
    </dgm:pt>
    <dgm:pt modelId="{BC6A0647-FAA6-4E84-89D2-6DAC9E40054C}" type="sibTrans" cxnId="{4BD707BB-39FD-4006-9173-8D1EF431B13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2000" b="1"/>
        </a:p>
      </dgm:t>
    </dgm:pt>
    <dgm:pt modelId="{5D1CA23A-79F4-4FC5-BD4E-67B12317B0E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sz="4000" b="1" dirty="0"/>
            <a:t>Explore the Frontier</a:t>
          </a:r>
          <a:endParaRPr lang="en-US" sz="4000" b="1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8FBBCDE-9EBD-4127-B28F-98F6FDE31A6D}" type="parTrans" cxnId="{DADB243B-AC1C-4B51-8143-A909DE32AC2D}">
      <dgm:prSet/>
      <dgm:spPr/>
      <dgm:t>
        <a:bodyPr/>
        <a:lstStyle/>
        <a:p>
          <a:endParaRPr lang="en-US" sz="2000" b="1"/>
        </a:p>
      </dgm:t>
    </dgm:pt>
    <dgm:pt modelId="{2A7B69D9-1BB9-4E6D-8611-2A98856AD89E}" type="sibTrans" cxnId="{DADB243B-AC1C-4B51-8143-A909DE32AC2D}">
      <dgm:prSet/>
      <dgm:spPr>
        <a:blipFill>
          <a:blip xmlns:r="http://schemas.openxmlformats.org/officeDocument/2006/relationships" r:embed="rId2"/>
          <a:srcRect/>
          <a:stretch>
            <a:fillRect l="-11000" r="-11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2000" b="1"/>
        </a:p>
      </dgm:t>
    </dgm:pt>
    <dgm:pt modelId="{9F275C41-D10E-4307-B164-C705A445B33F}" type="pres">
      <dgm:prSet presAssocID="{017925F0-DCAD-469C-9972-9F9FFC2D4B70}" presName="Name0" presStyleCnt="0">
        <dgm:presLayoutVars>
          <dgm:chMax val="7"/>
          <dgm:chPref val="7"/>
          <dgm:dir/>
        </dgm:presLayoutVars>
      </dgm:prSet>
      <dgm:spPr/>
    </dgm:pt>
    <dgm:pt modelId="{B4ADDA51-BA9E-4DA0-8F58-E8BC8124CABE}" type="pres">
      <dgm:prSet presAssocID="{017925F0-DCAD-469C-9972-9F9FFC2D4B70}" presName="dot1" presStyleLbl="alignNode1" presStyleIdx="0" presStyleCnt="10"/>
      <dgm:spPr/>
    </dgm:pt>
    <dgm:pt modelId="{44626996-2144-4986-BD46-E02BB62B2609}" type="pres">
      <dgm:prSet presAssocID="{017925F0-DCAD-469C-9972-9F9FFC2D4B70}" presName="dot2" presStyleLbl="alignNode1" presStyleIdx="1" presStyleCnt="10"/>
      <dgm:spPr/>
    </dgm:pt>
    <dgm:pt modelId="{ACA548B5-FFD7-4D9A-94F5-E7C7043D03B2}" type="pres">
      <dgm:prSet presAssocID="{017925F0-DCAD-469C-9972-9F9FFC2D4B70}" presName="dot3" presStyleLbl="alignNode1" presStyleIdx="2" presStyleCnt="10"/>
      <dgm:spPr/>
    </dgm:pt>
    <dgm:pt modelId="{7A649DFE-DC8E-4253-9BC0-776853D2EB8E}" type="pres">
      <dgm:prSet presAssocID="{017925F0-DCAD-469C-9972-9F9FFC2D4B70}" presName="dotArrow1" presStyleLbl="alignNode1" presStyleIdx="3" presStyleCnt="10" custLinFactNeighborY="44281"/>
      <dgm:spPr/>
    </dgm:pt>
    <dgm:pt modelId="{53FC7F68-D831-4BA9-8A62-C9C43F236664}" type="pres">
      <dgm:prSet presAssocID="{017925F0-DCAD-469C-9972-9F9FFC2D4B70}" presName="dotArrow2" presStyleLbl="alignNode1" presStyleIdx="4" presStyleCnt="10" custLinFactNeighborY="18969"/>
      <dgm:spPr/>
    </dgm:pt>
    <dgm:pt modelId="{4167C4F7-3E7D-42FE-BF0A-DC6AD4825F91}" type="pres">
      <dgm:prSet presAssocID="{017925F0-DCAD-469C-9972-9F9FFC2D4B70}" presName="dotArrow3" presStyleLbl="alignNode1" presStyleIdx="5" presStyleCnt="10" custLinFactNeighborY="18969"/>
      <dgm:spPr/>
    </dgm:pt>
    <dgm:pt modelId="{063176A4-FD82-4488-AC6E-C8115C7D76F9}" type="pres">
      <dgm:prSet presAssocID="{017925F0-DCAD-469C-9972-9F9FFC2D4B70}" presName="dotArrow4" presStyleLbl="alignNode1" presStyleIdx="6" presStyleCnt="10" custLinFactNeighborY="44281"/>
      <dgm:spPr/>
    </dgm:pt>
    <dgm:pt modelId="{9B292289-DF63-4C7A-96A5-7F5DE46769B4}" type="pres">
      <dgm:prSet presAssocID="{017925F0-DCAD-469C-9972-9F9FFC2D4B70}" presName="dotArrow5" presStyleLbl="alignNode1" presStyleIdx="7" presStyleCnt="10" custLinFactNeighborY="44281"/>
      <dgm:spPr/>
    </dgm:pt>
    <dgm:pt modelId="{374C7F56-1789-431B-BC86-612972B57C44}" type="pres">
      <dgm:prSet presAssocID="{017925F0-DCAD-469C-9972-9F9FFC2D4B70}" presName="dotArrow6" presStyleLbl="alignNode1" presStyleIdx="8" presStyleCnt="10" custLinFactNeighborY="44281"/>
      <dgm:spPr/>
    </dgm:pt>
    <dgm:pt modelId="{011604B0-520F-4223-98D3-48E524FC14D3}" type="pres">
      <dgm:prSet presAssocID="{017925F0-DCAD-469C-9972-9F9FFC2D4B70}" presName="dotArrow7" presStyleLbl="alignNode1" presStyleIdx="9" presStyleCnt="10" custLinFactNeighborY="44281"/>
      <dgm:spPr/>
    </dgm:pt>
    <dgm:pt modelId="{203BB786-C4E2-4E5B-B6E0-5778B18AE564}" type="pres">
      <dgm:prSet presAssocID="{8AFA8807-BB52-45E3-922A-3EDD5149256C}" presName="parTx1" presStyleLbl="node1" presStyleIdx="0" presStyleCnt="2" custScaleY="123226"/>
      <dgm:spPr/>
    </dgm:pt>
    <dgm:pt modelId="{CBA88E54-635F-4E84-9548-B391BCDEB036}" type="pres">
      <dgm:prSet presAssocID="{BC6A0647-FAA6-4E84-89D2-6DAC9E40054C}" presName="picture1" presStyleCnt="0"/>
      <dgm:spPr/>
    </dgm:pt>
    <dgm:pt modelId="{28BC9439-0EB6-43EC-89D4-79B0304C6A0B}" type="pres">
      <dgm:prSet presAssocID="{BC6A0647-FAA6-4E84-89D2-6DAC9E40054C}" presName="imageRepeatNode" presStyleLbl="fgImgPlace1" presStyleIdx="0" presStyleCnt="2"/>
      <dgm:spPr/>
    </dgm:pt>
    <dgm:pt modelId="{11AF3E6C-8E13-4D16-AADB-A2B3EE2BCE66}" type="pres">
      <dgm:prSet presAssocID="{5D1CA23A-79F4-4FC5-BD4E-67B12317B0EB}" presName="parTx2" presStyleLbl="node1" presStyleIdx="1" presStyleCnt="2" custScaleY="123226" custLinFactNeighborY="4163"/>
      <dgm:spPr/>
    </dgm:pt>
    <dgm:pt modelId="{730E48A2-093A-430F-8047-FA1DED4F3CFB}" type="pres">
      <dgm:prSet presAssocID="{2A7B69D9-1BB9-4E6D-8611-2A98856AD89E}" presName="picture2" presStyleCnt="0"/>
      <dgm:spPr/>
    </dgm:pt>
    <dgm:pt modelId="{3E0763C8-9A29-4079-9630-60BDF9EC7156}" type="pres">
      <dgm:prSet presAssocID="{2A7B69D9-1BB9-4E6D-8611-2A98856AD89E}" presName="imageRepeatNode" presStyleLbl="fgImgPlace1" presStyleIdx="1" presStyleCnt="2" custLinFactNeighborY="2413"/>
      <dgm:spPr/>
    </dgm:pt>
  </dgm:ptLst>
  <dgm:cxnLst>
    <dgm:cxn modelId="{1B2E1E1F-8330-4FE5-884D-BD9337233625}" type="presOf" srcId="{2A7B69D9-1BB9-4E6D-8611-2A98856AD89E}" destId="{3E0763C8-9A29-4079-9630-60BDF9EC7156}" srcOrd="0" destOrd="0" presId="urn:microsoft.com/office/officeart/2008/layout/AscendingPictureAccentProcess"/>
    <dgm:cxn modelId="{53645C39-0295-4C16-93F1-58E5853A8F97}" type="presOf" srcId="{8AFA8807-BB52-45E3-922A-3EDD5149256C}" destId="{203BB786-C4E2-4E5B-B6E0-5778B18AE564}" srcOrd="0" destOrd="0" presId="urn:microsoft.com/office/officeart/2008/layout/AscendingPictureAccentProcess"/>
    <dgm:cxn modelId="{DADB243B-AC1C-4B51-8143-A909DE32AC2D}" srcId="{017925F0-DCAD-469C-9972-9F9FFC2D4B70}" destId="{5D1CA23A-79F4-4FC5-BD4E-67B12317B0EB}" srcOrd="1" destOrd="0" parTransId="{28FBBCDE-9EBD-4127-B28F-98F6FDE31A6D}" sibTransId="{2A7B69D9-1BB9-4E6D-8611-2A98856AD89E}"/>
    <dgm:cxn modelId="{4CA8B8B4-09C7-4A55-8083-90EBEEAE593B}" type="presOf" srcId="{017925F0-DCAD-469C-9972-9F9FFC2D4B70}" destId="{9F275C41-D10E-4307-B164-C705A445B33F}" srcOrd="0" destOrd="0" presId="urn:microsoft.com/office/officeart/2008/layout/AscendingPictureAccentProcess"/>
    <dgm:cxn modelId="{4BD707BB-39FD-4006-9173-8D1EF431B13E}" srcId="{017925F0-DCAD-469C-9972-9F9FFC2D4B70}" destId="{8AFA8807-BB52-45E3-922A-3EDD5149256C}" srcOrd="0" destOrd="0" parTransId="{B2555A04-2908-4A5A-AC55-45A885593383}" sibTransId="{BC6A0647-FAA6-4E84-89D2-6DAC9E40054C}"/>
    <dgm:cxn modelId="{E2894ABD-F479-4F23-BB66-8995CA0D393F}" type="presOf" srcId="{BC6A0647-FAA6-4E84-89D2-6DAC9E40054C}" destId="{28BC9439-0EB6-43EC-89D4-79B0304C6A0B}" srcOrd="0" destOrd="0" presId="urn:microsoft.com/office/officeart/2008/layout/AscendingPictureAccentProcess"/>
    <dgm:cxn modelId="{7F2C8BC2-4989-4D3C-9C33-74F197395B8F}" type="presOf" srcId="{5D1CA23A-79F4-4FC5-BD4E-67B12317B0EB}" destId="{11AF3E6C-8E13-4D16-AADB-A2B3EE2BCE66}" srcOrd="0" destOrd="0" presId="urn:microsoft.com/office/officeart/2008/layout/AscendingPictureAccentProcess"/>
    <dgm:cxn modelId="{2F657230-A107-4B2C-B933-AE1EBC951225}" type="presParOf" srcId="{9F275C41-D10E-4307-B164-C705A445B33F}" destId="{B4ADDA51-BA9E-4DA0-8F58-E8BC8124CABE}" srcOrd="0" destOrd="0" presId="urn:microsoft.com/office/officeart/2008/layout/AscendingPictureAccentProcess"/>
    <dgm:cxn modelId="{97C130FF-7E39-4BB2-8697-CFDA72B0A076}" type="presParOf" srcId="{9F275C41-D10E-4307-B164-C705A445B33F}" destId="{44626996-2144-4986-BD46-E02BB62B2609}" srcOrd="1" destOrd="0" presId="urn:microsoft.com/office/officeart/2008/layout/AscendingPictureAccentProcess"/>
    <dgm:cxn modelId="{F92E78EC-4F40-4F5B-A864-05EE89736586}" type="presParOf" srcId="{9F275C41-D10E-4307-B164-C705A445B33F}" destId="{ACA548B5-FFD7-4D9A-94F5-E7C7043D03B2}" srcOrd="2" destOrd="0" presId="urn:microsoft.com/office/officeart/2008/layout/AscendingPictureAccentProcess"/>
    <dgm:cxn modelId="{6ABF85E0-BF49-40FD-AA70-BD828FAC2A6A}" type="presParOf" srcId="{9F275C41-D10E-4307-B164-C705A445B33F}" destId="{7A649DFE-DC8E-4253-9BC0-776853D2EB8E}" srcOrd="3" destOrd="0" presId="urn:microsoft.com/office/officeart/2008/layout/AscendingPictureAccentProcess"/>
    <dgm:cxn modelId="{2764B095-6247-4C2C-9BA3-BB28E79E892D}" type="presParOf" srcId="{9F275C41-D10E-4307-B164-C705A445B33F}" destId="{53FC7F68-D831-4BA9-8A62-C9C43F236664}" srcOrd="4" destOrd="0" presId="urn:microsoft.com/office/officeart/2008/layout/AscendingPictureAccentProcess"/>
    <dgm:cxn modelId="{69815F95-29FC-4D7B-AD5C-0FFFDAD5615C}" type="presParOf" srcId="{9F275C41-D10E-4307-B164-C705A445B33F}" destId="{4167C4F7-3E7D-42FE-BF0A-DC6AD4825F91}" srcOrd="5" destOrd="0" presId="urn:microsoft.com/office/officeart/2008/layout/AscendingPictureAccentProcess"/>
    <dgm:cxn modelId="{288DFDCE-D005-4D06-A9DE-860F6281B497}" type="presParOf" srcId="{9F275C41-D10E-4307-B164-C705A445B33F}" destId="{063176A4-FD82-4488-AC6E-C8115C7D76F9}" srcOrd="6" destOrd="0" presId="urn:microsoft.com/office/officeart/2008/layout/AscendingPictureAccentProcess"/>
    <dgm:cxn modelId="{1AD2AF28-0ECB-47AD-8857-3E3176ADD5BB}" type="presParOf" srcId="{9F275C41-D10E-4307-B164-C705A445B33F}" destId="{9B292289-DF63-4C7A-96A5-7F5DE46769B4}" srcOrd="7" destOrd="0" presId="urn:microsoft.com/office/officeart/2008/layout/AscendingPictureAccentProcess"/>
    <dgm:cxn modelId="{16FFB83C-4FE0-4897-B072-06520D8405C7}" type="presParOf" srcId="{9F275C41-D10E-4307-B164-C705A445B33F}" destId="{374C7F56-1789-431B-BC86-612972B57C44}" srcOrd="8" destOrd="0" presId="urn:microsoft.com/office/officeart/2008/layout/AscendingPictureAccentProcess"/>
    <dgm:cxn modelId="{D857E338-48B7-4B46-A0C0-0623D4B43EA7}" type="presParOf" srcId="{9F275C41-D10E-4307-B164-C705A445B33F}" destId="{011604B0-520F-4223-98D3-48E524FC14D3}" srcOrd="9" destOrd="0" presId="urn:microsoft.com/office/officeart/2008/layout/AscendingPictureAccentProcess"/>
    <dgm:cxn modelId="{9C649BC4-EEAB-4FF6-A883-FC8F5EF227E0}" type="presParOf" srcId="{9F275C41-D10E-4307-B164-C705A445B33F}" destId="{203BB786-C4E2-4E5B-B6E0-5778B18AE564}" srcOrd="10" destOrd="0" presId="urn:microsoft.com/office/officeart/2008/layout/AscendingPictureAccentProcess"/>
    <dgm:cxn modelId="{C2894255-9598-4A63-A9AD-BC7210DB2CF1}" type="presParOf" srcId="{9F275C41-D10E-4307-B164-C705A445B33F}" destId="{CBA88E54-635F-4E84-9548-B391BCDEB036}" srcOrd="11" destOrd="0" presId="urn:microsoft.com/office/officeart/2008/layout/AscendingPictureAccentProcess"/>
    <dgm:cxn modelId="{A78162EB-9EF9-4712-B0FC-564EA1F49C84}" type="presParOf" srcId="{CBA88E54-635F-4E84-9548-B391BCDEB036}" destId="{28BC9439-0EB6-43EC-89D4-79B0304C6A0B}" srcOrd="0" destOrd="0" presId="urn:microsoft.com/office/officeart/2008/layout/AscendingPictureAccentProcess"/>
    <dgm:cxn modelId="{83769EAA-3F2F-4E63-8EDB-F3FF3F4BFB44}" type="presParOf" srcId="{9F275C41-D10E-4307-B164-C705A445B33F}" destId="{11AF3E6C-8E13-4D16-AADB-A2B3EE2BCE66}" srcOrd="12" destOrd="0" presId="urn:microsoft.com/office/officeart/2008/layout/AscendingPictureAccentProcess"/>
    <dgm:cxn modelId="{0AFE00D0-EB10-4BA3-A79D-003933E43A23}" type="presParOf" srcId="{9F275C41-D10E-4307-B164-C705A445B33F}" destId="{730E48A2-093A-430F-8047-FA1DED4F3CFB}" srcOrd="13" destOrd="0" presId="urn:microsoft.com/office/officeart/2008/layout/AscendingPictureAccentProcess"/>
    <dgm:cxn modelId="{68CD1EC8-2DDE-45EC-A3E1-9E59394CF95F}" type="presParOf" srcId="{730E48A2-093A-430F-8047-FA1DED4F3CFB}" destId="{3E0763C8-9A29-4079-9630-60BDF9EC715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DDA51-BA9E-4DA0-8F58-E8BC8124CABE}">
      <dsp:nvSpPr>
        <dsp:cNvPr id="0" name=""/>
        <dsp:cNvSpPr/>
      </dsp:nvSpPr>
      <dsp:spPr>
        <a:xfrm>
          <a:off x="2652281" y="3633589"/>
          <a:ext cx="180147" cy="1801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26996-2144-4986-BD46-E02BB62B2609}">
      <dsp:nvSpPr>
        <dsp:cNvPr id="0" name=""/>
        <dsp:cNvSpPr/>
      </dsp:nvSpPr>
      <dsp:spPr>
        <a:xfrm>
          <a:off x="2494472" y="3886487"/>
          <a:ext cx="180147" cy="180147"/>
        </a:xfrm>
        <a:prstGeom prst="ellipse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accent5">
              <a:hueOff val="-750949"/>
              <a:satOff val="-1935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548B5-FFD7-4D9A-94F5-E7C7043D03B2}">
      <dsp:nvSpPr>
        <dsp:cNvPr id="0" name=""/>
        <dsp:cNvSpPr/>
      </dsp:nvSpPr>
      <dsp:spPr>
        <a:xfrm>
          <a:off x="2306398" y="4105441"/>
          <a:ext cx="180147" cy="180147"/>
        </a:xfrm>
        <a:prstGeom prst="ellipse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accent5">
              <a:hueOff val="-1501898"/>
              <a:satOff val="-3871"/>
              <a:lumOff val="-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49DFE-DC8E-4253-9BC0-776853D2EB8E}">
      <dsp:nvSpPr>
        <dsp:cNvPr id="0" name=""/>
        <dsp:cNvSpPr/>
      </dsp:nvSpPr>
      <dsp:spPr>
        <a:xfrm>
          <a:off x="2531222" y="1168131"/>
          <a:ext cx="180147" cy="180147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C7F68-D831-4BA9-8A62-C9C43F236664}">
      <dsp:nvSpPr>
        <dsp:cNvPr id="0" name=""/>
        <dsp:cNvSpPr/>
      </dsp:nvSpPr>
      <dsp:spPr>
        <a:xfrm>
          <a:off x="2771899" y="979112"/>
          <a:ext cx="180147" cy="180147"/>
        </a:xfrm>
        <a:prstGeom prst="ellipse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accent5">
              <a:hueOff val="-3003797"/>
              <a:satOff val="-7742"/>
              <a:lumOff val="-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7C4F7-3E7D-42FE-BF0A-DC6AD4825F91}">
      <dsp:nvSpPr>
        <dsp:cNvPr id="0" name=""/>
        <dsp:cNvSpPr/>
      </dsp:nvSpPr>
      <dsp:spPr>
        <a:xfrm>
          <a:off x="3011856" y="835692"/>
          <a:ext cx="180147" cy="180147"/>
        </a:xfrm>
        <a:prstGeom prst="ellipse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accent5">
              <a:hueOff val="-3754746"/>
              <a:satOff val="-9677"/>
              <a:lumOff val="-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176A4-FD82-4488-AC6E-C8115C7D76F9}">
      <dsp:nvSpPr>
        <dsp:cNvPr id="0" name=""/>
        <dsp:cNvSpPr/>
      </dsp:nvSpPr>
      <dsp:spPr>
        <a:xfrm>
          <a:off x="3251813" y="1024711"/>
          <a:ext cx="180147" cy="180147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92289-DF63-4C7A-96A5-7F5DE46769B4}">
      <dsp:nvSpPr>
        <dsp:cNvPr id="0" name=""/>
        <dsp:cNvSpPr/>
      </dsp:nvSpPr>
      <dsp:spPr>
        <a:xfrm>
          <a:off x="3492490" y="1168131"/>
          <a:ext cx="180147" cy="180147"/>
        </a:xfrm>
        <a:prstGeom prst="ellipse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accent5">
              <a:hueOff val="-5256644"/>
              <a:satOff val="-13548"/>
              <a:lumOff val="-9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C7F56-1789-431B-BC86-612972B57C44}">
      <dsp:nvSpPr>
        <dsp:cNvPr id="0" name=""/>
        <dsp:cNvSpPr/>
      </dsp:nvSpPr>
      <dsp:spPr>
        <a:xfrm>
          <a:off x="3011856" y="1183907"/>
          <a:ext cx="180147" cy="180147"/>
        </a:xfrm>
        <a:prstGeom prst="ellipse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accent5">
              <a:hueOff val="-6007594"/>
              <a:satOff val="-15484"/>
              <a:lumOff val="-10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4B0-520F-4223-98D3-48E524FC14D3}">
      <dsp:nvSpPr>
        <dsp:cNvPr id="0" name=""/>
        <dsp:cNvSpPr/>
      </dsp:nvSpPr>
      <dsp:spPr>
        <a:xfrm>
          <a:off x="3011856" y="1486524"/>
          <a:ext cx="180147" cy="18014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BB786-C4E2-4E5B-B6E0-5778B18AE564}">
      <dsp:nvSpPr>
        <dsp:cNvPr id="0" name=""/>
        <dsp:cNvSpPr/>
      </dsp:nvSpPr>
      <dsp:spPr>
        <a:xfrm>
          <a:off x="1546175" y="4642430"/>
          <a:ext cx="3885423" cy="1284244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415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Protect the Core</a:t>
          </a:r>
          <a:endParaRPr lang="en-US" sz="4000" b="1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608867" y="4705122"/>
        <a:ext cx="3760039" cy="1158860"/>
      </dsp:txXfrm>
    </dsp:sp>
    <dsp:sp modelId="{28BC9439-0EB6-43EC-89D4-79B0304C6A0B}">
      <dsp:nvSpPr>
        <dsp:cNvPr id="0" name=""/>
        <dsp:cNvSpPr/>
      </dsp:nvSpPr>
      <dsp:spPr>
        <a:xfrm>
          <a:off x="468892" y="3742308"/>
          <a:ext cx="1801476" cy="18013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F3E6C-8E13-4D16-AADB-A2B3EE2BCE66}">
      <dsp:nvSpPr>
        <dsp:cNvPr id="0" name=""/>
        <dsp:cNvSpPr/>
      </dsp:nvSpPr>
      <dsp:spPr>
        <a:xfrm>
          <a:off x="3188401" y="2647338"/>
          <a:ext cx="3885423" cy="128424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415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Explore the Frontier</a:t>
          </a:r>
          <a:endParaRPr lang="en-US" sz="4000" b="1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51093" y="2710030"/>
        <a:ext cx="3760039" cy="1158860"/>
      </dsp:txXfrm>
    </dsp:sp>
    <dsp:sp modelId="{3E0763C8-9A29-4079-9630-60BDF9EC7156}">
      <dsp:nvSpPr>
        <dsp:cNvPr id="0" name=""/>
        <dsp:cNvSpPr/>
      </dsp:nvSpPr>
      <dsp:spPr>
        <a:xfrm>
          <a:off x="2111118" y="1747296"/>
          <a:ext cx="1801476" cy="180135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40945-7674-4EB1-8369-181AAA3DA2D6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E5039-1E33-44FC-9434-1CE3C0A2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0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CE0AC-3020-4C5F-B526-3940FE5BFC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9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9C66C-8552-F540-BE33-732441C462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1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9C66C-8552-F540-BE33-732441C462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2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2918E-A2FD-45A8-B638-ABED5D595D9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0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>
                <a:latin typeface="Calibri Light"/>
              </a:rPr>
              <a:t>This graphic that conveys the fragmentation of cardiac care across the following settings:</a:t>
            </a:r>
          </a:p>
          <a:p>
            <a:pPr marL="349964" indent="-34996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/>
              </a:rPr>
              <a:t>Primary care</a:t>
            </a:r>
          </a:p>
          <a:p>
            <a:pPr marL="349964" indent="-34996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/>
              </a:rPr>
              <a:t>Specialty care</a:t>
            </a:r>
          </a:p>
          <a:p>
            <a:pPr marL="349964" indent="-34996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/>
              </a:rPr>
              <a:t>In-patient and out-patient hospital</a:t>
            </a:r>
          </a:p>
          <a:p>
            <a:pPr marL="349964" indent="-34996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/>
              </a:rPr>
              <a:t>Post-acute care (Skilled nursing facilities, rehab)</a:t>
            </a:r>
          </a:p>
          <a:p>
            <a:pPr marL="349964" indent="-34996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/>
              </a:rPr>
              <a:t>Home health </a:t>
            </a:r>
          </a:p>
          <a:p>
            <a:pPr marL="349964" indent="-34996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/>
              </a:rPr>
              <a:t>Hospice</a:t>
            </a:r>
          </a:p>
          <a:p>
            <a:pPr>
              <a:defRPr/>
            </a:pPr>
            <a:r>
              <a:rPr lang="en-US" sz="1400" dirty="0">
                <a:latin typeface="Calibri Light"/>
              </a:rPr>
              <a:t> </a:t>
            </a:r>
          </a:p>
          <a:p>
            <a:pPr>
              <a:defRPr/>
            </a:pPr>
            <a:r>
              <a:rPr lang="en-US" sz="1400" dirty="0">
                <a:latin typeface="Calibri Light"/>
              </a:rPr>
              <a:t>and the results of that fragmentation:</a:t>
            </a:r>
          </a:p>
          <a:p>
            <a:pPr marL="349964" indent="-34996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/>
              </a:rPr>
              <a:t>adverse drug events</a:t>
            </a:r>
          </a:p>
          <a:p>
            <a:pPr marL="349964" indent="-34996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/>
              </a:rPr>
              <a:t>hospital readmissions</a:t>
            </a:r>
          </a:p>
          <a:p>
            <a:pPr marL="349964" indent="-34996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/>
              </a:rPr>
              <a:t>diagnostic errors </a:t>
            </a:r>
          </a:p>
          <a:p>
            <a:pPr marL="349964" indent="-34996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/>
              </a:rPr>
              <a:t>lack of appropriate follow-up testing  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57238" indent="-290513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65225" indent="-231775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31950" indent="-231775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98675" indent="-231775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A397-FBFC-46C4-BA3C-73A8C89ABF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7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FB9F-92FA-41C0-B139-58E45A7DA276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2E67-9618-4741-8DA3-FA8572954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80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7696200" y="2667000"/>
            <a:ext cx="62484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92456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29117" y="480484"/>
            <a:ext cx="83820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8879-95A3-417C-8E7D-76FBDC732B89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899583" y="2347384"/>
            <a:ext cx="289560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1294533" y="5901267"/>
            <a:ext cx="838200" cy="4656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E164-C619-4BCE-83BA-BBA711698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64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6800" y="274637"/>
            <a:ext cx="1625600" cy="6278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88392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29117" y="480484"/>
            <a:ext cx="83820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AB99-3E42-415C-996A-39CD6E94F297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899583" y="2347384"/>
            <a:ext cx="289560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1294533" y="5901267"/>
            <a:ext cx="838200" cy="4656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51723-0498-4D09-B3E4-320AFEA53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3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or Text Block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29555"/>
            <a:ext cx="109728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7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0295" y="994656"/>
            <a:ext cx="10515600" cy="407902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730295" y="429420"/>
            <a:ext cx="10515600" cy="5723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1" b="1" cap="none" baseline="0">
                <a:solidFill>
                  <a:schemeClr val="tx1"/>
                </a:solidFill>
                <a:latin typeface="Bebas Neue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64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FB9F-92FA-41C0-B139-58E45A7DA276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2E67-9618-4741-8DA3-FA8572954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0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E8EC-3747-450D-B210-06E99F9FB505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866A-8D8E-4218-A48D-67DC89BBE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11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3AA6-8465-464B-976D-9DDF4A6EED38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1444-7237-4C1B-B51C-8E15E4987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41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8BDB-5FFA-49C1-8CE7-297774DEE779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ED8B-2524-4BCC-B619-8F39325EB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581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9E24-C645-4C63-8C64-93C2A742777A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97F9-7BAE-42E9-80F4-5207A10C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161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F6D4-F754-4B94-99E6-7F28AFEB84C8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45C7-6008-4AFA-82D7-4AC08895D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51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E8EC-3747-450D-B210-06E99F9FB505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866A-8D8E-4218-A48D-67DC89BBE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114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EE5F-5D9E-4256-9758-CD670B63E0DC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0B25-A437-4C30-8E90-686E9B4F6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51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D7A8D-C72E-48A5-857F-AF429DE6C428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7F96-A8AF-4EB7-801E-922E49ECF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90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98B7-4064-4351-8282-5D9A6CD0F773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BFA8-769C-4711-884B-17DA1A294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414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7696200" y="2667000"/>
            <a:ext cx="6248400" cy="1524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92456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29117" y="480484"/>
            <a:ext cx="83820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8879-95A3-417C-8E7D-76FBDC732B89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899583" y="2347384"/>
            <a:ext cx="289560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1294533" y="5901267"/>
            <a:ext cx="838200" cy="4656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E164-C619-4BCE-83BA-BBA711698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074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6800" y="274637"/>
            <a:ext cx="1625600" cy="6278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8839200" cy="6248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29117" y="480484"/>
            <a:ext cx="83820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AB99-3E42-415C-996A-39CD6E94F297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899583" y="2347384"/>
            <a:ext cx="289560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1294533" y="5901267"/>
            <a:ext cx="838200" cy="4656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51723-0498-4D09-B3E4-320AFEA53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9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" y="373219"/>
            <a:ext cx="10901800" cy="119168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866899" y="14923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33333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2690" y="2429156"/>
            <a:ext cx="8714317" cy="914400"/>
          </a:xfrm>
        </p:spPr>
        <p:txBody>
          <a:bodyPr tIns="0" bIns="4572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2690" y="3343556"/>
            <a:ext cx="8714317" cy="914400"/>
          </a:xfrm>
        </p:spPr>
        <p:txBody>
          <a:bodyPr tIns="0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6768710" y="13043342"/>
            <a:ext cx="749985" cy="45719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73577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67F7F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846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213" y="130857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0717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921" y="1036638"/>
            <a:ext cx="5687483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036638"/>
            <a:ext cx="5687484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6088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5961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3AA6-8465-464B-976D-9DDF4A6EED38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1444-7237-4C1B-B51C-8E15E4987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792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452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2635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967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814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4062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2" y="158750"/>
            <a:ext cx="2893484" cy="5708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917" y="158750"/>
            <a:ext cx="8481483" cy="5708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252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092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9" y="158750"/>
            <a:ext cx="1157816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6919" y="1036638"/>
            <a:ext cx="11578167" cy="483076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56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9" y="158750"/>
            <a:ext cx="1157816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6921" y="1036638"/>
            <a:ext cx="5687483" cy="4830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036638"/>
            <a:ext cx="5687484" cy="4830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954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6919" y="444509"/>
            <a:ext cx="11578167" cy="498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833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8BDB-5FFA-49C1-8CE7-297774DEE779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ED8B-2524-4BCC-B619-8F39325EB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91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05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08" y="45085"/>
            <a:ext cx="11277600" cy="402971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3007"/>
            <a:ext cx="10515600" cy="5273956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D3D64-FF03-A84A-9C3B-6AC7F4810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02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D3D64-FF03-A84A-9C3B-6AC7F4810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43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696" y="18255"/>
            <a:ext cx="11183112" cy="438945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13232"/>
            <a:ext cx="5181600" cy="5463731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13232"/>
            <a:ext cx="5181600" cy="5463731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D3D64-FF03-A84A-9C3B-6AC7F4810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76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729"/>
            <a:ext cx="10515600" cy="36512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1182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3573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1182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3573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51145" y="5020528"/>
            <a:ext cx="2743200" cy="365125"/>
          </a:xfrm>
          <a:prstGeom prst="rect">
            <a:avLst/>
          </a:prstGeom>
        </p:spPr>
        <p:txBody>
          <a:bodyPr/>
          <a:lstStyle/>
          <a:p>
            <a:fld id="{A1EE35B2-215B-8D44-AD39-777BBB842625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D3D64-FF03-A84A-9C3B-6AC7F4810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51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08" y="18288"/>
            <a:ext cx="11286744" cy="448056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D3D64-FF03-A84A-9C3B-6AC7F4810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35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51145" y="5589868"/>
            <a:ext cx="2743200" cy="365125"/>
          </a:xfrm>
          <a:prstGeom prst="rect">
            <a:avLst/>
          </a:prstGeom>
        </p:spPr>
        <p:txBody>
          <a:bodyPr/>
          <a:lstStyle/>
          <a:p>
            <a:fld id="{A1EE35B2-215B-8D44-AD39-777BBB842625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D3D64-FF03-A84A-9C3B-6AC7F4810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26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51145" y="5589868"/>
            <a:ext cx="2743200" cy="365125"/>
          </a:xfrm>
          <a:prstGeom prst="rect">
            <a:avLst/>
          </a:prstGeom>
        </p:spPr>
        <p:txBody>
          <a:bodyPr/>
          <a:lstStyle/>
          <a:p>
            <a:fld id="{A1EE35B2-215B-8D44-AD39-777BBB842625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D3D64-FF03-A84A-9C3B-6AC7F4810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91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51145" y="5589868"/>
            <a:ext cx="2743200" cy="365125"/>
          </a:xfrm>
          <a:prstGeom prst="rect">
            <a:avLst/>
          </a:prstGeom>
        </p:spPr>
        <p:txBody>
          <a:bodyPr/>
          <a:lstStyle/>
          <a:p>
            <a:fld id="{A1EE35B2-215B-8D44-AD39-777BBB842625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D3D64-FF03-A84A-9C3B-6AC7F4810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41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51145" y="5589868"/>
            <a:ext cx="2743200" cy="365125"/>
          </a:xfrm>
          <a:prstGeom prst="rect">
            <a:avLst/>
          </a:prstGeom>
        </p:spPr>
        <p:txBody>
          <a:bodyPr/>
          <a:lstStyle/>
          <a:p>
            <a:fld id="{A1EE35B2-215B-8D44-AD39-777BBB842625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D3D64-FF03-A84A-9C3B-6AC7F4810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0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9E24-C645-4C63-8C64-93C2A742777A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97F9-7BAE-42E9-80F4-5207A10C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9181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51145" y="5589868"/>
            <a:ext cx="2743200" cy="365125"/>
          </a:xfrm>
          <a:prstGeom prst="rect">
            <a:avLst/>
          </a:prstGeom>
        </p:spPr>
        <p:txBody>
          <a:bodyPr/>
          <a:lstStyle/>
          <a:p>
            <a:fld id="{A1EE35B2-215B-8D44-AD39-777BBB842625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D3D64-FF03-A84A-9C3B-6AC7F4810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4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F6D4-F754-4B94-99E6-7F28AFEB84C8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45C7-6008-4AFA-82D7-4AC08895D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7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EE5F-5D9E-4256-9758-CD670B63E0DC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0B25-A437-4C30-8E90-686E9B4F6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51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D7A8D-C72E-48A5-857F-AF429DE6C428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7F96-A8AF-4EB7-801E-922E49ECF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0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98B7-4064-4351-8282-5D9A6CD0F773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BFA8-769C-4711-884B-17DA1A294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23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6.tif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1219200" cy="397933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90A2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A681A89-B923-4FB5-9311-F2A0F8260133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3860800" cy="3979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152400"/>
            <a:ext cx="1117600" cy="349251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90A2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5D6345E-2B6D-47E0-B05E-AE0B4068A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455073" indent="-4550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88459" indent="-3788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1846" indent="-302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1431" indent="-302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1015" indent="-302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1219200" cy="397933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90A2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A681A89-B923-4FB5-9311-F2A0F8260133}" type="datetimeFigureOut">
              <a:rPr lang="en-US" altLang="en-US"/>
              <a:pPr>
                <a:defRPr/>
              </a:pPr>
              <a:t>9/19/2019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3860800" cy="3979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152400"/>
            <a:ext cx="1117600" cy="349251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90A2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5D6345E-2B6D-47E0-B05E-AE0B4068A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49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455073" indent="-4550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88459" indent="-3788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1846" indent="-302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1431" indent="-302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1015" indent="-3026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6919" y="158750"/>
            <a:ext cx="115781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919" y="1036638"/>
            <a:ext cx="11578167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66555" y="6434138"/>
            <a:ext cx="3069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5720" tIns="45720" rIns="4572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a typeface="ＭＳ Ｐゴシック" charset="-128"/>
                <a:cs typeface="+mn-cs"/>
              </a:defRPr>
            </a:lvl1pPr>
          </a:lstStyle>
          <a:p>
            <a:fld id="{9BA0FB90-4EC9-44C0-BFCC-5E68730EEE49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" y="6366452"/>
            <a:ext cx="4230152" cy="486091"/>
          </a:xfrm>
          <a:prstGeom prst="rect">
            <a:avLst/>
          </a:prstGeom>
        </p:spPr>
      </p:pic>
      <p:pic>
        <p:nvPicPr>
          <p:cNvPr id="2050" name="Picture 2" descr="Related imag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92" y="6161688"/>
            <a:ext cx="1547360" cy="6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7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ransition>
    <p:fade/>
  </p:transition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498F8D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50000"/>
        </a:spcAft>
        <a:buClr>
          <a:srgbClr val="498F8D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ＭＳ Ｐゴシック"/>
        </a:defRPr>
      </a:lvl1pPr>
      <a:lvl2pPr marL="458788" indent="-228600" algn="l" rtl="0" eaLnBrk="1" fontAlgn="base" hangingPunct="1">
        <a:spcBef>
          <a:spcPct val="0"/>
        </a:spcBef>
        <a:spcAft>
          <a:spcPct val="50000"/>
        </a:spcAft>
        <a:buClr>
          <a:srgbClr val="498F8D"/>
        </a:buClr>
        <a:buChar char="–"/>
        <a:defRPr sz="2000" b="1">
          <a:solidFill>
            <a:schemeClr val="tx1"/>
          </a:solidFill>
          <a:latin typeface="+mn-lt"/>
          <a:ea typeface="+mn-ea"/>
          <a:cs typeface="ＭＳ Ｐゴシック"/>
        </a:defRPr>
      </a:lvl2pPr>
      <a:lvl3pPr marL="688975" indent="-228600" algn="l" rtl="0" eaLnBrk="1" fontAlgn="base" hangingPunct="1">
        <a:spcBef>
          <a:spcPct val="0"/>
        </a:spcBef>
        <a:spcAft>
          <a:spcPct val="50000"/>
        </a:spcAft>
        <a:buClr>
          <a:srgbClr val="498F8D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ＭＳ Ｐゴシック"/>
        </a:defRPr>
      </a:lvl3pPr>
      <a:lvl4pPr marL="919163" indent="-228600" algn="l" rtl="0" eaLnBrk="1" fontAlgn="base" hangingPunct="1">
        <a:spcBef>
          <a:spcPct val="0"/>
        </a:spcBef>
        <a:spcAft>
          <a:spcPct val="50000"/>
        </a:spcAft>
        <a:buClr>
          <a:srgbClr val="498F8D"/>
        </a:buClr>
        <a:buChar char="–"/>
        <a:defRPr sz="2000" b="1">
          <a:solidFill>
            <a:schemeClr val="tx1"/>
          </a:solidFill>
          <a:latin typeface="+mn-lt"/>
          <a:ea typeface="+mn-ea"/>
          <a:cs typeface="ＭＳ Ｐゴシック"/>
        </a:defRPr>
      </a:lvl4pPr>
      <a:lvl5pPr marL="1149350" indent="-228600" algn="l" rtl="0" eaLnBrk="1" fontAlgn="base" hangingPunct="1">
        <a:spcBef>
          <a:spcPct val="0"/>
        </a:spcBef>
        <a:spcAft>
          <a:spcPct val="50000"/>
        </a:spcAft>
        <a:buClr>
          <a:srgbClr val="498F8D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ＭＳ Ｐゴシック"/>
        </a:defRPr>
      </a:lvl5pPr>
      <a:lvl6pPr marL="1606550" indent="-228600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6pPr>
      <a:lvl7pPr marL="2063750" indent="-228600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7pPr>
      <a:lvl8pPr marL="2520950" indent="-228600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8pPr>
      <a:lvl9pPr marL="2978150" indent="-228600"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-4230"/>
            <a:ext cx="12192000" cy="479227"/>
          </a:xfrm>
          <a:custGeom>
            <a:avLst/>
            <a:gdLst>
              <a:gd name="T0" fmla="+- 0 720 720"/>
              <a:gd name="T1" fmla="*/ T0 w 11520"/>
              <a:gd name="T2" fmla="*/ 720 h 720"/>
              <a:gd name="T3" fmla="+- 0 12240 720"/>
              <a:gd name="T4" fmla="*/ T3 w 11520"/>
              <a:gd name="T5" fmla="*/ 720 h 720"/>
              <a:gd name="T6" fmla="+- 0 12240 720"/>
              <a:gd name="T7" fmla="*/ T6 w 11520"/>
              <a:gd name="T8" fmla="*/ 0 h 720"/>
              <a:gd name="T9" fmla="+- 0 720 720"/>
              <a:gd name="T10" fmla="*/ T9 w 11520"/>
              <a:gd name="T11" fmla="*/ 0 h 720"/>
              <a:gd name="T12" fmla="+- 0 720 720"/>
              <a:gd name="T13" fmla="*/ T12 w 11520"/>
              <a:gd name="T14" fmla="*/ 720 h 72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520" h="720">
                <a:moveTo>
                  <a:pt x="0" y="720"/>
                </a:moveTo>
                <a:lnTo>
                  <a:pt x="11520" y="720"/>
                </a:lnTo>
                <a:lnTo>
                  <a:pt x="11520" y="0"/>
                </a:lnTo>
                <a:lnTo>
                  <a:pt x="0" y="0"/>
                </a:lnTo>
                <a:lnTo>
                  <a:pt x="0" y="72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6" y="9217"/>
            <a:ext cx="440069" cy="437352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40391" y="6420363"/>
            <a:ext cx="438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CONFIDENTIAL FOR ACC/ ACCF USE ONLY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486" y="6211122"/>
            <a:ext cx="1415174" cy="49422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483788" y="6419088"/>
            <a:ext cx="739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1163E3E-3188-AB4C-9B4C-FF963D31E10F}" type="slidenum">
              <a:rPr lang="en-US" sz="1400" smtClean="0">
                <a:solidFill>
                  <a:schemeClr val="tx1"/>
                </a:solidFill>
              </a:rPr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vbhcglobalassessment.eiu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1838" y="941387"/>
            <a:ext cx="11668323" cy="1470025"/>
          </a:xfrm>
        </p:spPr>
        <p:txBody>
          <a:bodyPr/>
          <a:lstStyle/>
          <a:p>
            <a:r>
              <a:rPr lang="en-US" sz="6000" b="1" dirty="0">
                <a:solidFill>
                  <a:schemeClr val="tx1">
                    <a:lumMod val="50000"/>
                  </a:schemeClr>
                </a:solidFill>
              </a:rPr>
              <a:t>When We Say </a:t>
            </a:r>
            <a:r>
              <a:rPr lang="en-US" sz="6000" b="1" i="1" dirty="0">
                <a:solidFill>
                  <a:schemeClr val="tx1">
                    <a:lumMod val="50000"/>
                  </a:schemeClr>
                </a:solidFill>
              </a:rPr>
              <a:t>Value-Based Care or Value-Based Payment</a:t>
            </a:r>
            <a:r>
              <a:rPr lang="en-US" sz="6000" b="1" dirty="0">
                <a:solidFill>
                  <a:schemeClr val="tx1">
                    <a:lumMod val="50000"/>
                  </a:schemeClr>
                </a:solidFill>
              </a:rPr>
              <a:t>……</a:t>
            </a:r>
            <a:br>
              <a:rPr lang="en-US" sz="60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7200" b="1" u="sng" dirty="0">
                <a:solidFill>
                  <a:schemeClr val="tx1">
                    <a:lumMod val="50000"/>
                  </a:schemeClr>
                </a:solidFill>
              </a:rPr>
              <a:t>What is Value?</a:t>
            </a:r>
            <a:endParaRPr lang="en-US" sz="6000" i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6373" y="3429000"/>
            <a:ext cx="11463687" cy="1752600"/>
          </a:xfr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(September 21, 2019)</a:t>
            </a:r>
          </a:p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Timothy W. Attebery, DSc, MBA, FACHE</a:t>
            </a:r>
          </a:p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Chief Executive Officer</a:t>
            </a:r>
          </a:p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American College of Cardiology and MedAxiom</a:t>
            </a:r>
          </a:p>
        </p:txBody>
      </p:sp>
    </p:spTree>
    <p:extLst>
      <p:ext uri="{BB962C8B-B14F-4D97-AF65-F5344CB8AC3E}">
        <p14:creationId xmlns:p14="http://schemas.microsoft.com/office/powerpoint/2010/main" val="369644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F89F3-59E4-459B-821E-183607C77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4" y="1261076"/>
            <a:ext cx="10972800" cy="5329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783FA2-0162-433D-9764-E829D5BB6D05}"/>
              </a:ext>
            </a:extLst>
          </p:cNvPr>
          <p:cNvSpPr txBox="1"/>
          <p:nvPr/>
        </p:nvSpPr>
        <p:spPr>
          <a:xfrm>
            <a:off x="757386" y="267855"/>
            <a:ext cx="1065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PER CAPITA HEALTHCARE SPENDING FOR 2018</a:t>
            </a:r>
          </a:p>
        </p:txBody>
      </p:sp>
    </p:spTree>
    <p:extLst>
      <p:ext uri="{BB962C8B-B14F-4D97-AF65-F5344CB8AC3E}">
        <p14:creationId xmlns:p14="http://schemas.microsoft.com/office/powerpoint/2010/main" val="164241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BC3FBF-082D-4077-8441-8B94B3FF8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3" y="382056"/>
            <a:ext cx="9910317" cy="61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9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E17A1F-7EC9-470C-870C-B82E4881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10" y="151775"/>
            <a:ext cx="8035636" cy="65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9D3A02-AB6B-4FCD-98AF-474F53809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Why? </a:t>
            </a:r>
            <a:br>
              <a:rPr lang="en-US" sz="7200" dirty="0"/>
            </a:br>
            <a:r>
              <a:rPr lang="en-US" sz="7200" dirty="0"/>
              <a:t>Utilization? Price? Both?</a:t>
            </a:r>
          </a:p>
        </p:txBody>
      </p:sp>
    </p:spTree>
    <p:extLst>
      <p:ext uri="{BB962C8B-B14F-4D97-AF65-F5344CB8AC3E}">
        <p14:creationId xmlns:p14="http://schemas.microsoft.com/office/powerpoint/2010/main" val="301397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7A6DAE-E91D-4750-96B6-170904E3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Overall Spending is Higher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0AA2D8-AC03-4BF4-B128-979C8CA2A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512" y="1303211"/>
            <a:ext cx="9563450" cy="2010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AC467-40A3-4FEF-A94E-28055357E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94" y="3280489"/>
            <a:ext cx="3855440" cy="3577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1BE68-9DC9-41D3-B1DD-E6AAB58B4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027" y="3429000"/>
            <a:ext cx="3319708" cy="33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6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F4CE0A-F687-41D4-9751-02E334A485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6000">
                <a:solidFill>
                  <a:schemeClr val="bg1"/>
                </a:solidFill>
                <a:ea typeface="+mj-ea"/>
                <a:cs typeface="+mj-cs"/>
              </a:rPr>
              <a:t>State of CVD Services in the U.S.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033B52-6D9E-4A71-BAFA-16269A686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8" y="323157"/>
            <a:ext cx="2456555" cy="3599349"/>
          </a:xfrm>
          <a:prstGeom prst="rect">
            <a:avLst/>
          </a:prstGeom>
        </p:spPr>
      </p:pic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9D3414E-7A8D-442C-920A-B690A4185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647" y="828049"/>
            <a:ext cx="3647276" cy="25895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E6BBA2E-D20F-4818-BEDB-E9B8656F4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995" y="321732"/>
            <a:ext cx="2943259" cy="36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159000" y="3190336"/>
            <a:ext cx="8128000" cy="3068130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Cardiology accounts for nearly 20% of spending throughout the entire health care system</a:t>
            </a:r>
          </a:p>
          <a:p>
            <a:pPr marL="0" indent="0">
              <a:buNone/>
            </a:pPr>
            <a:endParaRPr lang="en-US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Cardiology accounts for 30% of Medicare spending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01" y="990601"/>
            <a:ext cx="8226516" cy="171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841750" y="4978402"/>
            <a:ext cx="4762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2060"/>
                </a:solidFill>
              </a:rPr>
              <a:t>Ojeifo O and Berkowitz SA </a:t>
            </a:r>
            <a:r>
              <a:rPr lang="en-US" altLang="en-US" sz="1400" i="1" dirty="0">
                <a:solidFill>
                  <a:srgbClr val="002060"/>
                </a:solidFill>
              </a:rPr>
              <a:t>Circ Qual Outcomes </a:t>
            </a:r>
            <a:r>
              <a:rPr lang="en-US" altLang="en-US" sz="1400" dirty="0">
                <a:solidFill>
                  <a:srgbClr val="002060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6663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EC68D-81CC-4A2A-AEAB-4214B5E6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C09CB-9B66-4DFB-9A5C-443F38BF4AD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BC4DE-F562-4C28-B4ED-9D026B764D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200" y="14893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CVD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F9E57-E43A-48F0-A051-AA9D409515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044" y="1556183"/>
            <a:ext cx="11729156" cy="4525962"/>
          </a:xfrm>
        </p:spPr>
        <p:txBody>
          <a:bodyPr/>
          <a:lstStyle/>
          <a:p>
            <a:r>
              <a:rPr lang="en-US" sz="2500" dirty="0"/>
              <a:t>120+ million Americans; #1 disease state and COD</a:t>
            </a:r>
          </a:p>
          <a:p>
            <a:r>
              <a:rPr lang="en-US" sz="2500" dirty="0"/>
              <a:t>#1 cost (20%+ of overall healthcare spending)</a:t>
            </a:r>
          </a:p>
          <a:p>
            <a:r>
              <a:rPr lang="en-US" sz="2500" dirty="0"/>
              <a:t>Top profit generator for most health systems</a:t>
            </a:r>
          </a:p>
          <a:p>
            <a:r>
              <a:rPr lang="en-US" sz="2500" dirty="0"/>
              <a:t>Largest payer (Medicare) is seven years away from insolvency</a:t>
            </a:r>
          </a:p>
          <a:p>
            <a:r>
              <a:rPr lang="en-US" sz="2500" dirty="0"/>
              <a:t>Significant disparities/inequities in care delivery; under-represented groups in CVD</a:t>
            </a:r>
          </a:p>
          <a:p>
            <a:r>
              <a:rPr lang="en-US" sz="2500" dirty="0"/>
              <a:t>$500B annual economic impact from CVD (direct and indirect costs to society); projected to exceed $1 trillion in 15-18 years</a:t>
            </a:r>
          </a:p>
          <a:p>
            <a:r>
              <a:rPr lang="en-US" sz="2500" dirty="0"/>
              <a:t>30% “avoidable” costs (waste, duplication, coordination, etc.)</a:t>
            </a:r>
          </a:p>
          <a:p>
            <a:r>
              <a:rPr lang="en-US" sz="2500" dirty="0"/>
              <a:t>Who will lead? How to remove some of the avoidable costs?</a:t>
            </a:r>
          </a:p>
          <a:p>
            <a:r>
              <a:rPr lang="en-US" sz="2500" dirty="0"/>
              <a:t>How to develop a more efficient system of CVD care?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C2838B-2972-40E1-9E91-94F8A90A30CA}"/>
              </a:ext>
            </a:extLst>
          </p:cNvPr>
          <p:cNvSpPr/>
          <p:nvPr/>
        </p:nvSpPr>
        <p:spPr>
          <a:xfrm>
            <a:off x="7713304" y="0"/>
            <a:ext cx="4478696" cy="268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00961-CFA2-42BF-8387-B1BC479F9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704" y="32530"/>
            <a:ext cx="4173896" cy="26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7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ight Arrow 35"/>
          <p:cNvSpPr/>
          <p:nvPr/>
        </p:nvSpPr>
        <p:spPr>
          <a:xfrm>
            <a:off x="2563814" y="2878139"/>
            <a:ext cx="5316537" cy="159067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46">
              <a:defRPr/>
            </a:pPr>
            <a:endParaRPr lang="en-US" sz="135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2101" y="701676"/>
            <a:ext cx="7123113" cy="430213"/>
          </a:xfrm>
        </p:spPr>
        <p:txBody>
          <a:bodyPr/>
          <a:lstStyle/>
          <a:p>
            <a:pPr defTabSz="685868"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rgbClr val="498F8D"/>
                </a:solidFill>
                <a:ea typeface="+mj-ea"/>
              </a:rPr>
              <a:t>Fragmentation Of Care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rot="21077133">
            <a:off x="2301875" y="2038350"/>
            <a:ext cx="1390650" cy="1931988"/>
          </a:xfrm>
          <a:custGeom>
            <a:avLst/>
            <a:gdLst>
              <a:gd name="T0" fmla="*/ 1269 w 1347"/>
              <a:gd name="T1" fmla="*/ 1532 h 1874"/>
              <a:gd name="T2" fmla="*/ 866 w 1347"/>
              <a:gd name="T3" fmla="*/ 1462 h 1874"/>
              <a:gd name="T4" fmla="*/ 765 w 1347"/>
              <a:gd name="T5" fmla="*/ 1532 h 1874"/>
              <a:gd name="T6" fmla="*/ 786 w 1347"/>
              <a:gd name="T7" fmla="*/ 1606 h 1874"/>
              <a:gd name="T8" fmla="*/ 786 w 1347"/>
              <a:gd name="T9" fmla="*/ 1807 h 1874"/>
              <a:gd name="T10" fmla="*/ 573 w 1347"/>
              <a:gd name="T11" fmla="*/ 1819 h 1874"/>
              <a:gd name="T12" fmla="*/ 561 w 1347"/>
              <a:gd name="T13" fmla="*/ 1606 h 1874"/>
              <a:gd name="T14" fmla="*/ 554 w 1347"/>
              <a:gd name="T15" fmla="*/ 1482 h 1874"/>
              <a:gd name="T16" fmla="*/ 481 w 1347"/>
              <a:gd name="T17" fmla="*/ 1462 h 1874"/>
              <a:gd name="T18" fmla="*/ 78 w 1347"/>
              <a:gd name="T19" fmla="*/ 1532 h 1874"/>
              <a:gd name="T20" fmla="*/ 7 w 1347"/>
              <a:gd name="T21" fmla="*/ 1127 h 1874"/>
              <a:gd name="T22" fmla="*/ 24 w 1347"/>
              <a:gd name="T23" fmla="*/ 1067 h 1874"/>
              <a:gd name="T24" fmla="*/ 125 w 1347"/>
              <a:gd name="T25" fmla="*/ 1061 h 1874"/>
              <a:gd name="T26" fmla="*/ 360 w 1347"/>
              <a:gd name="T27" fmla="*/ 1048 h 1874"/>
              <a:gd name="T28" fmla="*/ 347 w 1347"/>
              <a:gd name="T29" fmla="*/ 813 h 1874"/>
              <a:gd name="T30" fmla="*/ 125 w 1347"/>
              <a:gd name="T31" fmla="*/ 813 h 1874"/>
              <a:gd name="T32" fmla="*/ 65 w 1347"/>
              <a:gd name="T33" fmla="*/ 830 h 1874"/>
              <a:gd name="T34" fmla="*/ 7 w 1347"/>
              <a:gd name="T35" fmla="*/ 747 h 1874"/>
              <a:gd name="T36" fmla="*/ 78 w 1347"/>
              <a:gd name="T37" fmla="*/ 342 h 1874"/>
              <a:gd name="T38" fmla="*/ 481 w 1347"/>
              <a:gd name="T39" fmla="*/ 413 h 1874"/>
              <a:gd name="T40" fmla="*/ 582 w 1347"/>
              <a:gd name="T41" fmla="*/ 342 h 1874"/>
              <a:gd name="T42" fmla="*/ 561 w 1347"/>
              <a:gd name="T43" fmla="*/ 269 h 1874"/>
              <a:gd name="T44" fmla="*/ 561 w 1347"/>
              <a:gd name="T45" fmla="*/ 68 h 1874"/>
              <a:gd name="T46" fmla="*/ 774 w 1347"/>
              <a:gd name="T47" fmla="*/ 56 h 1874"/>
              <a:gd name="T48" fmla="*/ 786 w 1347"/>
              <a:gd name="T49" fmla="*/ 269 h 1874"/>
              <a:gd name="T50" fmla="*/ 793 w 1347"/>
              <a:gd name="T51" fmla="*/ 392 h 1874"/>
              <a:gd name="T52" fmla="*/ 866 w 1347"/>
              <a:gd name="T53" fmla="*/ 413 h 1874"/>
              <a:gd name="T54" fmla="*/ 1269 w 1347"/>
              <a:gd name="T55" fmla="*/ 342 h 1874"/>
              <a:gd name="T56" fmla="*/ 1340 w 1347"/>
              <a:gd name="T57" fmla="*/ 747 h 1874"/>
              <a:gd name="T58" fmla="*/ 1323 w 1347"/>
              <a:gd name="T59" fmla="*/ 807 h 1874"/>
              <a:gd name="T60" fmla="*/ 1222 w 1347"/>
              <a:gd name="T61" fmla="*/ 813 h 1874"/>
              <a:gd name="T62" fmla="*/ 987 w 1347"/>
              <a:gd name="T63" fmla="*/ 826 h 1874"/>
              <a:gd name="T64" fmla="*/ 1000 w 1347"/>
              <a:gd name="T65" fmla="*/ 1061 h 1874"/>
              <a:gd name="T66" fmla="*/ 1222 w 1347"/>
              <a:gd name="T67" fmla="*/ 1061 h 1874"/>
              <a:gd name="T68" fmla="*/ 1282 w 1347"/>
              <a:gd name="T69" fmla="*/ 1044 h 1874"/>
              <a:gd name="T70" fmla="*/ 1340 w 1347"/>
              <a:gd name="T71" fmla="*/ 1127 h 1874"/>
              <a:gd name="T72" fmla="*/ 1269 w 1347"/>
              <a:gd name="T73" fmla="*/ 153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47" h="1874">
                <a:moveTo>
                  <a:pt x="1269" y="1532"/>
                </a:moveTo>
                <a:cubicBezTo>
                  <a:pt x="866" y="1462"/>
                  <a:pt x="866" y="1462"/>
                  <a:pt x="866" y="1462"/>
                </a:cubicBezTo>
                <a:cubicBezTo>
                  <a:pt x="819" y="1453"/>
                  <a:pt x="773" y="1485"/>
                  <a:pt x="765" y="1532"/>
                </a:cubicBezTo>
                <a:cubicBezTo>
                  <a:pt x="760" y="1556"/>
                  <a:pt x="769" y="1589"/>
                  <a:pt x="786" y="1606"/>
                </a:cubicBezTo>
                <a:cubicBezTo>
                  <a:pt x="837" y="1661"/>
                  <a:pt x="837" y="1751"/>
                  <a:pt x="786" y="1807"/>
                </a:cubicBezTo>
                <a:cubicBezTo>
                  <a:pt x="730" y="1869"/>
                  <a:pt x="635" y="1874"/>
                  <a:pt x="573" y="1819"/>
                </a:cubicBezTo>
                <a:cubicBezTo>
                  <a:pt x="511" y="1763"/>
                  <a:pt x="506" y="1668"/>
                  <a:pt x="561" y="1606"/>
                </a:cubicBezTo>
                <a:cubicBezTo>
                  <a:pt x="593" y="1570"/>
                  <a:pt x="590" y="1515"/>
                  <a:pt x="554" y="1482"/>
                </a:cubicBezTo>
                <a:cubicBezTo>
                  <a:pt x="537" y="1465"/>
                  <a:pt x="504" y="1456"/>
                  <a:pt x="481" y="1462"/>
                </a:cubicBezTo>
                <a:cubicBezTo>
                  <a:pt x="78" y="1532"/>
                  <a:pt x="78" y="1532"/>
                  <a:pt x="78" y="1532"/>
                </a:cubicBezTo>
                <a:cubicBezTo>
                  <a:pt x="7" y="1127"/>
                  <a:pt x="7" y="1127"/>
                  <a:pt x="7" y="1127"/>
                </a:cubicBezTo>
                <a:cubicBezTo>
                  <a:pt x="2" y="1108"/>
                  <a:pt x="10" y="1081"/>
                  <a:pt x="24" y="1067"/>
                </a:cubicBezTo>
                <a:cubicBezTo>
                  <a:pt x="50" y="1038"/>
                  <a:pt x="95" y="1035"/>
                  <a:pt x="125" y="1061"/>
                </a:cubicBezTo>
                <a:cubicBezTo>
                  <a:pt x="193" y="1123"/>
                  <a:pt x="299" y="1117"/>
                  <a:pt x="360" y="1048"/>
                </a:cubicBezTo>
                <a:cubicBezTo>
                  <a:pt x="422" y="980"/>
                  <a:pt x="416" y="874"/>
                  <a:pt x="347" y="813"/>
                </a:cubicBezTo>
                <a:cubicBezTo>
                  <a:pt x="285" y="756"/>
                  <a:pt x="186" y="756"/>
                  <a:pt x="125" y="813"/>
                </a:cubicBezTo>
                <a:cubicBezTo>
                  <a:pt x="111" y="827"/>
                  <a:pt x="84" y="835"/>
                  <a:pt x="65" y="830"/>
                </a:cubicBezTo>
                <a:cubicBezTo>
                  <a:pt x="26" y="823"/>
                  <a:pt x="0" y="786"/>
                  <a:pt x="7" y="747"/>
                </a:cubicBezTo>
                <a:cubicBezTo>
                  <a:pt x="78" y="342"/>
                  <a:pt x="78" y="342"/>
                  <a:pt x="78" y="342"/>
                </a:cubicBezTo>
                <a:cubicBezTo>
                  <a:pt x="481" y="413"/>
                  <a:pt x="481" y="413"/>
                  <a:pt x="481" y="413"/>
                </a:cubicBezTo>
                <a:cubicBezTo>
                  <a:pt x="528" y="421"/>
                  <a:pt x="574" y="389"/>
                  <a:pt x="582" y="342"/>
                </a:cubicBezTo>
                <a:cubicBezTo>
                  <a:pt x="587" y="319"/>
                  <a:pt x="578" y="286"/>
                  <a:pt x="561" y="269"/>
                </a:cubicBezTo>
                <a:cubicBezTo>
                  <a:pt x="510" y="213"/>
                  <a:pt x="510" y="123"/>
                  <a:pt x="561" y="68"/>
                </a:cubicBezTo>
                <a:cubicBezTo>
                  <a:pt x="617" y="6"/>
                  <a:pt x="712" y="0"/>
                  <a:pt x="774" y="56"/>
                </a:cubicBezTo>
                <a:cubicBezTo>
                  <a:pt x="836" y="111"/>
                  <a:pt x="841" y="207"/>
                  <a:pt x="786" y="269"/>
                </a:cubicBezTo>
                <a:cubicBezTo>
                  <a:pt x="754" y="305"/>
                  <a:pt x="757" y="360"/>
                  <a:pt x="793" y="392"/>
                </a:cubicBezTo>
                <a:cubicBezTo>
                  <a:pt x="810" y="409"/>
                  <a:pt x="843" y="418"/>
                  <a:pt x="866" y="413"/>
                </a:cubicBezTo>
                <a:cubicBezTo>
                  <a:pt x="1269" y="342"/>
                  <a:pt x="1269" y="342"/>
                  <a:pt x="1269" y="342"/>
                </a:cubicBezTo>
                <a:cubicBezTo>
                  <a:pt x="1340" y="747"/>
                  <a:pt x="1340" y="747"/>
                  <a:pt x="1340" y="747"/>
                </a:cubicBezTo>
                <a:cubicBezTo>
                  <a:pt x="1345" y="766"/>
                  <a:pt x="1337" y="793"/>
                  <a:pt x="1323" y="807"/>
                </a:cubicBezTo>
                <a:cubicBezTo>
                  <a:pt x="1297" y="837"/>
                  <a:pt x="1252" y="839"/>
                  <a:pt x="1222" y="813"/>
                </a:cubicBezTo>
                <a:cubicBezTo>
                  <a:pt x="1154" y="752"/>
                  <a:pt x="1048" y="757"/>
                  <a:pt x="987" y="826"/>
                </a:cubicBezTo>
                <a:cubicBezTo>
                  <a:pt x="926" y="895"/>
                  <a:pt x="931" y="1000"/>
                  <a:pt x="1000" y="1061"/>
                </a:cubicBezTo>
                <a:cubicBezTo>
                  <a:pt x="1062" y="1118"/>
                  <a:pt x="1161" y="1118"/>
                  <a:pt x="1222" y="1061"/>
                </a:cubicBezTo>
                <a:cubicBezTo>
                  <a:pt x="1236" y="1048"/>
                  <a:pt x="1263" y="1040"/>
                  <a:pt x="1282" y="1044"/>
                </a:cubicBezTo>
                <a:cubicBezTo>
                  <a:pt x="1321" y="1051"/>
                  <a:pt x="1347" y="1088"/>
                  <a:pt x="1340" y="1127"/>
                </a:cubicBezTo>
                <a:cubicBezTo>
                  <a:pt x="1269" y="1532"/>
                  <a:pt x="1269" y="1532"/>
                  <a:pt x="1269" y="153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 rot="473558">
            <a:off x="3332164" y="2309813"/>
            <a:ext cx="1933575" cy="1390650"/>
          </a:xfrm>
          <a:custGeom>
            <a:avLst/>
            <a:gdLst>
              <a:gd name="T0" fmla="*/ 1532 w 1874"/>
              <a:gd name="T1" fmla="*/ 78 h 1347"/>
              <a:gd name="T2" fmla="*/ 1461 w 1874"/>
              <a:gd name="T3" fmla="*/ 481 h 1347"/>
              <a:gd name="T4" fmla="*/ 1532 w 1874"/>
              <a:gd name="T5" fmla="*/ 582 h 1347"/>
              <a:gd name="T6" fmla="*/ 1605 w 1874"/>
              <a:gd name="T7" fmla="*/ 561 h 1347"/>
              <a:gd name="T8" fmla="*/ 1806 w 1874"/>
              <a:gd name="T9" fmla="*/ 561 h 1347"/>
              <a:gd name="T10" fmla="*/ 1818 w 1874"/>
              <a:gd name="T11" fmla="*/ 774 h 1347"/>
              <a:gd name="T12" fmla="*/ 1605 w 1874"/>
              <a:gd name="T13" fmla="*/ 786 h 1347"/>
              <a:gd name="T14" fmla="*/ 1482 w 1874"/>
              <a:gd name="T15" fmla="*/ 793 h 1347"/>
              <a:gd name="T16" fmla="*/ 1461 w 1874"/>
              <a:gd name="T17" fmla="*/ 866 h 1347"/>
              <a:gd name="T18" fmla="*/ 1532 w 1874"/>
              <a:gd name="T19" fmla="*/ 1269 h 1347"/>
              <a:gd name="T20" fmla="*/ 1126 w 1874"/>
              <a:gd name="T21" fmla="*/ 1340 h 1347"/>
              <a:gd name="T22" fmla="*/ 1066 w 1874"/>
              <a:gd name="T23" fmla="*/ 1323 h 1347"/>
              <a:gd name="T24" fmla="*/ 1061 w 1874"/>
              <a:gd name="T25" fmla="*/ 1222 h 1347"/>
              <a:gd name="T26" fmla="*/ 1048 w 1874"/>
              <a:gd name="T27" fmla="*/ 987 h 1347"/>
              <a:gd name="T28" fmla="*/ 812 w 1874"/>
              <a:gd name="T29" fmla="*/ 1000 h 1347"/>
              <a:gd name="T30" fmla="*/ 812 w 1874"/>
              <a:gd name="T31" fmla="*/ 1222 h 1347"/>
              <a:gd name="T32" fmla="*/ 829 w 1874"/>
              <a:gd name="T33" fmla="*/ 1282 h 1347"/>
              <a:gd name="T34" fmla="*/ 747 w 1874"/>
              <a:gd name="T35" fmla="*/ 1340 h 1347"/>
              <a:gd name="T36" fmla="*/ 341 w 1874"/>
              <a:gd name="T37" fmla="*/ 1269 h 1347"/>
              <a:gd name="T38" fmla="*/ 412 w 1874"/>
              <a:gd name="T39" fmla="*/ 866 h 1347"/>
              <a:gd name="T40" fmla="*/ 341 w 1874"/>
              <a:gd name="T41" fmla="*/ 765 h 1347"/>
              <a:gd name="T42" fmla="*/ 268 w 1874"/>
              <a:gd name="T43" fmla="*/ 786 h 1347"/>
              <a:gd name="T44" fmla="*/ 67 w 1874"/>
              <a:gd name="T45" fmla="*/ 786 h 1347"/>
              <a:gd name="T46" fmla="*/ 55 w 1874"/>
              <a:gd name="T47" fmla="*/ 573 h 1347"/>
              <a:gd name="T48" fmla="*/ 268 w 1874"/>
              <a:gd name="T49" fmla="*/ 561 h 1347"/>
              <a:gd name="T50" fmla="*/ 391 w 1874"/>
              <a:gd name="T51" fmla="*/ 554 h 1347"/>
              <a:gd name="T52" fmla="*/ 412 w 1874"/>
              <a:gd name="T53" fmla="*/ 481 h 1347"/>
              <a:gd name="T54" fmla="*/ 341 w 1874"/>
              <a:gd name="T55" fmla="*/ 78 h 1347"/>
              <a:gd name="T56" fmla="*/ 747 w 1874"/>
              <a:gd name="T57" fmla="*/ 7 h 1347"/>
              <a:gd name="T58" fmla="*/ 807 w 1874"/>
              <a:gd name="T59" fmla="*/ 24 h 1347"/>
              <a:gd name="T60" fmla="*/ 812 w 1874"/>
              <a:gd name="T61" fmla="*/ 125 h 1347"/>
              <a:gd name="T62" fmla="*/ 825 w 1874"/>
              <a:gd name="T63" fmla="*/ 360 h 1347"/>
              <a:gd name="T64" fmla="*/ 1061 w 1874"/>
              <a:gd name="T65" fmla="*/ 347 h 1347"/>
              <a:gd name="T66" fmla="*/ 1061 w 1874"/>
              <a:gd name="T67" fmla="*/ 125 h 1347"/>
              <a:gd name="T68" fmla="*/ 1044 w 1874"/>
              <a:gd name="T69" fmla="*/ 65 h 1347"/>
              <a:gd name="T70" fmla="*/ 1126 w 1874"/>
              <a:gd name="T71" fmla="*/ 7 h 1347"/>
              <a:gd name="T72" fmla="*/ 1532 w 1874"/>
              <a:gd name="T73" fmla="*/ 78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74" h="1347">
                <a:moveTo>
                  <a:pt x="1532" y="78"/>
                </a:moveTo>
                <a:cubicBezTo>
                  <a:pt x="1461" y="481"/>
                  <a:pt x="1461" y="481"/>
                  <a:pt x="1461" y="481"/>
                </a:cubicBezTo>
                <a:cubicBezTo>
                  <a:pt x="1453" y="528"/>
                  <a:pt x="1484" y="574"/>
                  <a:pt x="1532" y="582"/>
                </a:cubicBezTo>
                <a:cubicBezTo>
                  <a:pt x="1555" y="587"/>
                  <a:pt x="1588" y="578"/>
                  <a:pt x="1605" y="561"/>
                </a:cubicBezTo>
                <a:cubicBezTo>
                  <a:pt x="1661" y="510"/>
                  <a:pt x="1750" y="510"/>
                  <a:pt x="1806" y="561"/>
                </a:cubicBezTo>
                <a:cubicBezTo>
                  <a:pt x="1868" y="616"/>
                  <a:pt x="1874" y="712"/>
                  <a:pt x="1818" y="774"/>
                </a:cubicBezTo>
                <a:cubicBezTo>
                  <a:pt x="1762" y="836"/>
                  <a:pt x="1667" y="841"/>
                  <a:pt x="1605" y="786"/>
                </a:cubicBezTo>
                <a:cubicBezTo>
                  <a:pt x="1569" y="754"/>
                  <a:pt x="1514" y="757"/>
                  <a:pt x="1482" y="793"/>
                </a:cubicBezTo>
                <a:cubicBezTo>
                  <a:pt x="1465" y="810"/>
                  <a:pt x="1455" y="843"/>
                  <a:pt x="1461" y="866"/>
                </a:cubicBezTo>
                <a:cubicBezTo>
                  <a:pt x="1532" y="1269"/>
                  <a:pt x="1532" y="1269"/>
                  <a:pt x="1532" y="1269"/>
                </a:cubicBezTo>
                <a:cubicBezTo>
                  <a:pt x="1126" y="1340"/>
                  <a:pt x="1126" y="1340"/>
                  <a:pt x="1126" y="1340"/>
                </a:cubicBezTo>
                <a:cubicBezTo>
                  <a:pt x="1107" y="1345"/>
                  <a:pt x="1080" y="1337"/>
                  <a:pt x="1066" y="1323"/>
                </a:cubicBezTo>
                <a:cubicBezTo>
                  <a:pt x="1037" y="1297"/>
                  <a:pt x="1034" y="1251"/>
                  <a:pt x="1061" y="1222"/>
                </a:cubicBezTo>
                <a:cubicBezTo>
                  <a:pt x="1122" y="1153"/>
                  <a:pt x="1116" y="1048"/>
                  <a:pt x="1048" y="987"/>
                </a:cubicBezTo>
                <a:cubicBezTo>
                  <a:pt x="979" y="925"/>
                  <a:pt x="874" y="931"/>
                  <a:pt x="812" y="1000"/>
                </a:cubicBezTo>
                <a:cubicBezTo>
                  <a:pt x="756" y="1061"/>
                  <a:pt x="756" y="1160"/>
                  <a:pt x="812" y="1222"/>
                </a:cubicBezTo>
                <a:cubicBezTo>
                  <a:pt x="826" y="1236"/>
                  <a:pt x="834" y="1263"/>
                  <a:pt x="829" y="1282"/>
                </a:cubicBezTo>
                <a:cubicBezTo>
                  <a:pt x="823" y="1321"/>
                  <a:pt x="786" y="1347"/>
                  <a:pt x="747" y="1340"/>
                </a:cubicBezTo>
                <a:cubicBezTo>
                  <a:pt x="341" y="1269"/>
                  <a:pt x="341" y="1269"/>
                  <a:pt x="341" y="1269"/>
                </a:cubicBezTo>
                <a:cubicBezTo>
                  <a:pt x="412" y="866"/>
                  <a:pt x="412" y="866"/>
                  <a:pt x="412" y="866"/>
                </a:cubicBezTo>
                <a:cubicBezTo>
                  <a:pt x="421" y="819"/>
                  <a:pt x="389" y="773"/>
                  <a:pt x="341" y="765"/>
                </a:cubicBezTo>
                <a:cubicBezTo>
                  <a:pt x="318" y="759"/>
                  <a:pt x="285" y="769"/>
                  <a:pt x="268" y="786"/>
                </a:cubicBezTo>
                <a:cubicBezTo>
                  <a:pt x="212" y="837"/>
                  <a:pt x="123" y="837"/>
                  <a:pt x="67" y="786"/>
                </a:cubicBezTo>
                <a:cubicBezTo>
                  <a:pt x="5" y="730"/>
                  <a:pt x="0" y="635"/>
                  <a:pt x="55" y="573"/>
                </a:cubicBezTo>
                <a:cubicBezTo>
                  <a:pt x="111" y="511"/>
                  <a:pt x="206" y="505"/>
                  <a:pt x="268" y="561"/>
                </a:cubicBezTo>
                <a:cubicBezTo>
                  <a:pt x="304" y="593"/>
                  <a:pt x="359" y="590"/>
                  <a:pt x="391" y="554"/>
                </a:cubicBezTo>
                <a:cubicBezTo>
                  <a:pt x="408" y="537"/>
                  <a:pt x="418" y="504"/>
                  <a:pt x="412" y="481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747" y="7"/>
                  <a:pt x="747" y="7"/>
                  <a:pt x="747" y="7"/>
                </a:cubicBezTo>
                <a:cubicBezTo>
                  <a:pt x="766" y="2"/>
                  <a:pt x="793" y="10"/>
                  <a:pt x="807" y="24"/>
                </a:cubicBezTo>
                <a:cubicBezTo>
                  <a:pt x="836" y="50"/>
                  <a:pt x="839" y="95"/>
                  <a:pt x="812" y="125"/>
                </a:cubicBezTo>
                <a:cubicBezTo>
                  <a:pt x="751" y="193"/>
                  <a:pt x="757" y="299"/>
                  <a:pt x="825" y="360"/>
                </a:cubicBezTo>
                <a:cubicBezTo>
                  <a:pt x="894" y="421"/>
                  <a:pt x="999" y="415"/>
                  <a:pt x="1061" y="347"/>
                </a:cubicBezTo>
                <a:cubicBezTo>
                  <a:pt x="1117" y="285"/>
                  <a:pt x="1117" y="186"/>
                  <a:pt x="1061" y="125"/>
                </a:cubicBezTo>
                <a:cubicBezTo>
                  <a:pt x="1047" y="111"/>
                  <a:pt x="1039" y="84"/>
                  <a:pt x="1044" y="65"/>
                </a:cubicBezTo>
                <a:cubicBezTo>
                  <a:pt x="1051" y="26"/>
                  <a:pt x="1088" y="0"/>
                  <a:pt x="1126" y="7"/>
                </a:cubicBezTo>
                <a:cubicBezTo>
                  <a:pt x="1532" y="78"/>
                  <a:pt x="1532" y="78"/>
                  <a:pt x="1532" y="7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 rot="21034071">
            <a:off x="4865689" y="2032000"/>
            <a:ext cx="1393825" cy="1931988"/>
          </a:xfrm>
          <a:custGeom>
            <a:avLst/>
            <a:gdLst>
              <a:gd name="T0" fmla="*/ 1269 w 1348"/>
              <a:gd name="T1" fmla="*/ 1532 h 1874"/>
              <a:gd name="T2" fmla="*/ 867 w 1348"/>
              <a:gd name="T3" fmla="*/ 1461 h 1874"/>
              <a:gd name="T4" fmla="*/ 765 w 1348"/>
              <a:gd name="T5" fmla="*/ 1532 h 1874"/>
              <a:gd name="T6" fmla="*/ 786 w 1348"/>
              <a:gd name="T7" fmla="*/ 1605 h 1874"/>
              <a:gd name="T8" fmla="*/ 786 w 1348"/>
              <a:gd name="T9" fmla="*/ 1806 h 1874"/>
              <a:gd name="T10" fmla="*/ 573 w 1348"/>
              <a:gd name="T11" fmla="*/ 1818 h 1874"/>
              <a:gd name="T12" fmla="*/ 562 w 1348"/>
              <a:gd name="T13" fmla="*/ 1605 h 1874"/>
              <a:gd name="T14" fmla="*/ 555 w 1348"/>
              <a:gd name="T15" fmla="*/ 1482 h 1874"/>
              <a:gd name="T16" fmla="*/ 481 w 1348"/>
              <a:gd name="T17" fmla="*/ 1461 h 1874"/>
              <a:gd name="T18" fmla="*/ 79 w 1348"/>
              <a:gd name="T19" fmla="*/ 1532 h 1874"/>
              <a:gd name="T20" fmla="*/ 7 w 1348"/>
              <a:gd name="T21" fmla="*/ 1127 h 1874"/>
              <a:gd name="T22" fmla="*/ 24 w 1348"/>
              <a:gd name="T23" fmla="*/ 1067 h 1874"/>
              <a:gd name="T24" fmla="*/ 125 w 1348"/>
              <a:gd name="T25" fmla="*/ 1061 h 1874"/>
              <a:gd name="T26" fmla="*/ 361 w 1348"/>
              <a:gd name="T27" fmla="*/ 1048 h 1874"/>
              <a:gd name="T28" fmla="*/ 347 w 1348"/>
              <a:gd name="T29" fmla="*/ 813 h 1874"/>
              <a:gd name="T30" fmla="*/ 125 w 1348"/>
              <a:gd name="T31" fmla="*/ 813 h 1874"/>
              <a:gd name="T32" fmla="*/ 65 w 1348"/>
              <a:gd name="T33" fmla="*/ 830 h 1874"/>
              <a:gd name="T34" fmla="*/ 7 w 1348"/>
              <a:gd name="T35" fmla="*/ 747 h 1874"/>
              <a:gd name="T36" fmla="*/ 79 w 1348"/>
              <a:gd name="T37" fmla="*/ 342 h 1874"/>
              <a:gd name="T38" fmla="*/ 481 w 1348"/>
              <a:gd name="T39" fmla="*/ 413 h 1874"/>
              <a:gd name="T40" fmla="*/ 582 w 1348"/>
              <a:gd name="T41" fmla="*/ 342 h 1874"/>
              <a:gd name="T42" fmla="*/ 562 w 1348"/>
              <a:gd name="T43" fmla="*/ 268 h 1874"/>
              <a:gd name="T44" fmla="*/ 562 w 1348"/>
              <a:gd name="T45" fmla="*/ 67 h 1874"/>
              <a:gd name="T46" fmla="*/ 775 w 1348"/>
              <a:gd name="T47" fmla="*/ 55 h 1874"/>
              <a:gd name="T48" fmla="*/ 786 w 1348"/>
              <a:gd name="T49" fmla="*/ 268 h 1874"/>
              <a:gd name="T50" fmla="*/ 793 w 1348"/>
              <a:gd name="T51" fmla="*/ 392 h 1874"/>
              <a:gd name="T52" fmla="*/ 867 w 1348"/>
              <a:gd name="T53" fmla="*/ 413 h 1874"/>
              <a:gd name="T54" fmla="*/ 1269 w 1348"/>
              <a:gd name="T55" fmla="*/ 342 h 1874"/>
              <a:gd name="T56" fmla="*/ 1341 w 1348"/>
              <a:gd name="T57" fmla="*/ 747 h 1874"/>
              <a:gd name="T58" fmla="*/ 1324 w 1348"/>
              <a:gd name="T59" fmla="*/ 807 h 1874"/>
              <a:gd name="T60" fmla="*/ 1223 w 1348"/>
              <a:gd name="T61" fmla="*/ 813 h 1874"/>
              <a:gd name="T62" fmla="*/ 987 w 1348"/>
              <a:gd name="T63" fmla="*/ 826 h 1874"/>
              <a:gd name="T64" fmla="*/ 1000 w 1348"/>
              <a:gd name="T65" fmla="*/ 1061 h 1874"/>
              <a:gd name="T66" fmla="*/ 1223 w 1348"/>
              <a:gd name="T67" fmla="*/ 1061 h 1874"/>
              <a:gd name="T68" fmla="*/ 1283 w 1348"/>
              <a:gd name="T69" fmla="*/ 1044 h 1874"/>
              <a:gd name="T70" fmla="*/ 1341 w 1348"/>
              <a:gd name="T71" fmla="*/ 1127 h 1874"/>
              <a:gd name="T72" fmla="*/ 1269 w 1348"/>
              <a:gd name="T73" fmla="*/ 153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48" h="1874">
                <a:moveTo>
                  <a:pt x="1269" y="1532"/>
                </a:moveTo>
                <a:cubicBezTo>
                  <a:pt x="867" y="1461"/>
                  <a:pt x="867" y="1461"/>
                  <a:pt x="867" y="1461"/>
                </a:cubicBezTo>
                <a:cubicBezTo>
                  <a:pt x="819" y="1453"/>
                  <a:pt x="774" y="1485"/>
                  <a:pt x="765" y="1532"/>
                </a:cubicBezTo>
                <a:cubicBezTo>
                  <a:pt x="760" y="1555"/>
                  <a:pt x="769" y="1588"/>
                  <a:pt x="786" y="1605"/>
                </a:cubicBezTo>
                <a:cubicBezTo>
                  <a:pt x="838" y="1661"/>
                  <a:pt x="838" y="1751"/>
                  <a:pt x="786" y="1806"/>
                </a:cubicBezTo>
                <a:cubicBezTo>
                  <a:pt x="731" y="1869"/>
                  <a:pt x="636" y="1874"/>
                  <a:pt x="573" y="1818"/>
                </a:cubicBezTo>
                <a:cubicBezTo>
                  <a:pt x="511" y="1763"/>
                  <a:pt x="506" y="1667"/>
                  <a:pt x="562" y="1605"/>
                </a:cubicBezTo>
                <a:cubicBezTo>
                  <a:pt x="594" y="1569"/>
                  <a:pt x="591" y="1514"/>
                  <a:pt x="555" y="1482"/>
                </a:cubicBezTo>
                <a:cubicBezTo>
                  <a:pt x="538" y="1465"/>
                  <a:pt x="505" y="1456"/>
                  <a:pt x="481" y="1461"/>
                </a:cubicBezTo>
                <a:cubicBezTo>
                  <a:pt x="79" y="1532"/>
                  <a:pt x="79" y="1532"/>
                  <a:pt x="79" y="1532"/>
                </a:cubicBezTo>
                <a:cubicBezTo>
                  <a:pt x="7" y="1127"/>
                  <a:pt x="7" y="1127"/>
                  <a:pt x="7" y="1127"/>
                </a:cubicBezTo>
                <a:cubicBezTo>
                  <a:pt x="3" y="1108"/>
                  <a:pt x="10" y="1081"/>
                  <a:pt x="24" y="1067"/>
                </a:cubicBezTo>
                <a:cubicBezTo>
                  <a:pt x="51" y="1037"/>
                  <a:pt x="96" y="1035"/>
                  <a:pt x="125" y="1061"/>
                </a:cubicBezTo>
                <a:cubicBezTo>
                  <a:pt x="194" y="1122"/>
                  <a:pt x="299" y="1117"/>
                  <a:pt x="361" y="1048"/>
                </a:cubicBezTo>
                <a:cubicBezTo>
                  <a:pt x="422" y="979"/>
                  <a:pt x="416" y="874"/>
                  <a:pt x="347" y="813"/>
                </a:cubicBezTo>
                <a:cubicBezTo>
                  <a:pt x="286" y="756"/>
                  <a:pt x="187" y="756"/>
                  <a:pt x="125" y="813"/>
                </a:cubicBezTo>
                <a:cubicBezTo>
                  <a:pt x="111" y="827"/>
                  <a:pt x="84" y="834"/>
                  <a:pt x="65" y="830"/>
                </a:cubicBezTo>
                <a:cubicBezTo>
                  <a:pt x="26" y="823"/>
                  <a:pt x="0" y="786"/>
                  <a:pt x="7" y="747"/>
                </a:cubicBezTo>
                <a:cubicBezTo>
                  <a:pt x="79" y="342"/>
                  <a:pt x="79" y="342"/>
                  <a:pt x="79" y="342"/>
                </a:cubicBezTo>
                <a:cubicBezTo>
                  <a:pt x="481" y="413"/>
                  <a:pt x="481" y="413"/>
                  <a:pt x="481" y="413"/>
                </a:cubicBezTo>
                <a:cubicBezTo>
                  <a:pt x="529" y="421"/>
                  <a:pt x="574" y="389"/>
                  <a:pt x="582" y="342"/>
                </a:cubicBezTo>
                <a:cubicBezTo>
                  <a:pt x="588" y="318"/>
                  <a:pt x="579" y="285"/>
                  <a:pt x="562" y="268"/>
                </a:cubicBezTo>
                <a:cubicBezTo>
                  <a:pt x="510" y="213"/>
                  <a:pt x="510" y="123"/>
                  <a:pt x="562" y="67"/>
                </a:cubicBezTo>
                <a:cubicBezTo>
                  <a:pt x="617" y="5"/>
                  <a:pt x="712" y="0"/>
                  <a:pt x="775" y="55"/>
                </a:cubicBezTo>
                <a:cubicBezTo>
                  <a:pt x="837" y="111"/>
                  <a:pt x="842" y="206"/>
                  <a:pt x="786" y="268"/>
                </a:cubicBezTo>
                <a:cubicBezTo>
                  <a:pt x="754" y="304"/>
                  <a:pt x="757" y="359"/>
                  <a:pt x="793" y="392"/>
                </a:cubicBezTo>
                <a:cubicBezTo>
                  <a:pt x="810" y="409"/>
                  <a:pt x="843" y="418"/>
                  <a:pt x="867" y="413"/>
                </a:cubicBezTo>
                <a:cubicBezTo>
                  <a:pt x="1269" y="342"/>
                  <a:pt x="1269" y="342"/>
                  <a:pt x="1269" y="342"/>
                </a:cubicBezTo>
                <a:cubicBezTo>
                  <a:pt x="1341" y="747"/>
                  <a:pt x="1341" y="747"/>
                  <a:pt x="1341" y="747"/>
                </a:cubicBezTo>
                <a:cubicBezTo>
                  <a:pt x="1345" y="766"/>
                  <a:pt x="1337" y="793"/>
                  <a:pt x="1324" y="807"/>
                </a:cubicBezTo>
                <a:cubicBezTo>
                  <a:pt x="1297" y="836"/>
                  <a:pt x="1252" y="839"/>
                  <a:pt x="1223" y="813"/>
                </a:cubicBezTo>
                <a:cubicBezTo>
                  <a:pt x="1154" y="751"/>
                  <a:pt x="1049" y="757"/>
                  <a:pt x="987" y="826"/>
                </a:cubicBezTo>
                <a:cubicBezTo>
                  <a:pt x="926" y="894"/>
                  <a:pt x="932" y="1000"/>
                  <a:pt x="1000" y="1061"/>
                </a:cubicBezTo>
                <a:cubicBezTo>
                  <a:pt x="1062" y="1118"/>
                  <a:pt x="1161" y="1118"/>
                  <a:pt x="1223" y="1061"/>
                </a:cubicBezTo>
                <a:cubicBezTo>
                  <a:pt x="1237" y="1047"/>
                  <a:pt x="1264" y="1039"/>
                  <a:pt x="1283" y="1044"/>
                </a:cubicBezTo>
                <a:cubicBezTo>
                  <a:pt x="1322" y="1051"/>
                  <a:pt x="1348" y="1088"/>
                  <a:pt x="1341" y="1127"/>
                </a:cubicBezTo>
                <a:cubicBezTo>
                  <a:pt x="1269" y="1532"/>
                  <a:pt x="1269" y="1532"/>
                  <a:pt x="1269" y="1532"/>
                </a:cubicBezTo>
              </a:path>
            </a:pathLst>
          </a:custGeom>
          <a:solidFill>
            <a:srgbClr val="FED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 rot="363366">
            <a:off x="2071689" y="3606800"/>
            <a:ext cx="1933575" cy="1392238"/>
          </a:xfrm>
          <a:custGeom>
            <a:avLst/>
            <a:gdLst>
              <a:gd name="T0" fmla="*/ 1532 w 1874"/>
              <a:gd name="T1" fmla="*/ 79 h 1348"/>
              <a:gd name="T2" fmla="*/ 1462 w 1874"/>
              <a:gd name="T3" fmla="*/ 481 h 1348"/>
              <a:gd name="T4" fmla="*/ 1532 w 1874"/>
              <a:gd name="T5" fmla="*/ 583 h 1348"/>
              <a:gd name="T6" fmla="*/ 1606 w 1874"/>
              <a:gd name="T7" fmla="*/ 562 h 1348"/>
              <a:gd name="T8" fmla="*/ 1807 w 1874"/>
              <a:gd name="T9" fmla="*/ 562 h 1348"/>
              <a:gd name="T10" fmla="*/ 1819 w 1874"/>
              <a:gd name="T11" fmla="*/ 775 h 1348"/>
              <a:gd name="T12" fmla="*/ 1606 w 1874"/>
              <a:gd name="T13" fmla="*/ 786 h 1348"/>
              <a:gd name="T14" fmla="*/ 1482 w 1874"/>
              <a:gd name="T15" fmla="*/ 793 h 1348"/>
              <a:gd name="T16" fmla="*/ 1462 w 1874"/>
              <a:gd name="T17" fmla="*/ 867 h 1348"/>
              <a:gd name="T18" fmla="*/ 1532 w 1874"/>
              <a:gd name="T19" fmla="*/ 1269 h 1348"/>
              <a:gd name="T20" fmla="*/ 1127 w 1874"/>
              <a:gd name="T21" fmla="*/ 1341 h 1348"/>
              <a:gd name="T22" fmla="*/ 1067 w 1874"/>
              <a:gd name="T23" fmla="*/ 1324 h 1348"/>
              <a:gd name="T24" fmla="*/ 1061 w 1874"/>
              <a:gd name="T25" fmla="*/ 1223 h 1348"/>
              <a:gd name="T26" fmla="*/ 1048 w 1874"/>
              <a:gd name="T27" fmla="*/ 987 h 1348"/>
              <a:gd name="T28" fmla="*/ 813 w 1874"/>
              <a:gd name="T29" fmla="*/ 1001 h 1348"/>
              <a:gd name="T30" fmla="*/ 813 w 1874"/>
              <a:gd name="T31" fmla="*/ 1223 h 1348"/>
              <a:gd name="T32" fmla="*/ 830 w 1874"/>
              <a:gd name="T33" fmla="*/ 1283 h 1348"/>
              <a:gd name="T34" fmla="*/ 747 w 1874"/>
              <a:gd name="T35" fmla="*/ 1341 h 1348"/>
              <a:gd name="T36" fmla="*/ 342 w 1874"/>
              <a:gd name="T37" fmla="*/ 1269 h 1348"/>
              <a:gd name="T38" fmla="*/ 413 w 1874"/>
              <a:gd name="T39" fmla="*/ 867 h 1348"/>
              <a:gd name="T40" fmla="*/ 342 w 1874"/>
              <a:gd name="T41" fmla="*/ 766 h 1348"/>
              <a:gd name="T42" fmla="*/ 269 w 1874"/>
              <a:gd name="T43" fmla="*/ 786 h 1348"/>
              <a:gd name="T44" fmla="*/ 68 w 1874"/>
              <a:gd name="T45" fmla="*/ 786 h 1348"/>
              <a:gd name="T46" fmla="*/ 56 w 1874"/>
              <a:gd name="T47" fmla="*/ 574 h 1348"/>
              <a:gd name="T48" fmla="*/ 269 w 1874"/>
              <a:gd name="T49" fmla="*/ 562 h 1348"/>
              <a:gd name="T50" fmla="*/ 392 w 1874"/>
              <a:gd name="T51" fmla="*/ 555 h 1348"/>
              <a:gd name="T52" fmla="*/ 413 w 1874"/>
              <a:gd name="T53" fmla="*/ 481 h 1348"/>
              <a:gd name="T54" fmla="*/ 342 w 1874"/>
              <a:gd name="T55" fmla="*/ 79 h 1348"/>
              <a:gd name="T56" fmla="*/ 747 w 1874"/>
              <a:gd name="T57" fmla="*/ 7 h 1348"/>
              <a:gd name="T58" fmla="*/ 807 w 1874"/>
              <a:gd name="T59" fmla="*/ 24 h 1348"/>
              <a:gd name="T60" fmla="*/ 813 w 1874"/>
              <a:gd name="T61" fmla="*/ 125 h 1348"/>
              <a:gd name="T62" fmla="*/ 826 w 1874"/>
              <a:gd name="T63" fmla="*/ 361 h 1348"/>
              <a:gd name="T64" fmla="*/ 1061 w 1874"/>
              <a:gd name="T65" fmla="*/ 348 h 1348"/>
              <a:gd name="T66" fmla="*/ 1061 w 1874"/>
              <a:gd name="T67" fmla="*/ 125 h 1348"/>
              <a:gd name="T68" fmla="*/ 1044 w 1874"/>
              <a:gd name="T69" fmla="*/ 65 h 1348"/>
              <a:gd name="T70" fmla="*/ 1127 w 1874"/>
              <a:gd name="T71" fmla="*/ 7 h 1348"/>
              <a:gd name="T72" fmla="*/ 1532 w 1874"/>
              <a:gd name="T73" fmla="*/ 7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74" h="1348">
                <a:moveTo>
                  <a:pt x="1532" y="79"/>
                </a:moveTo>
                <a:cubicBezTo>
                  <a:pt x="1462" y="481"/>
                  <a:pt x="1462" y="481"/>
                  <a:pt x="1462" y="481"/>
                </a:cubicBezTo>
                <a:cubicBezTo>
                  <a:pt x="1453" y="529"/>
                  <a:pt x="1485" y="574"/>
                  <a:pt x="1532" y="583"/>
                </a:cubicBezTo>
                <a:cubicBezTo>
                  <a:pt x="1556" y="588"/>
                  <a:pt x="1589" y="579"/>
                  <a:pt x="1606" y="562"/>
                </a:cubicBezTo>
                <a:cubicBezTo>
                  <a:pt x="1661" y="510"/>
                  <a:pt x="1751" y="510"/>
                  <a:pt x="1807" y="562"/>
                </a:cubicBezTo>
                <a:cubicBezTo>
                  <a:pt x="1869" y="617"/>
                  <a:pt x="1874" y="712"/>
                  <a:pt x="1819" y="775"/>
                </a:cubicBezTo>
                <a:cubicBezTo>
                  <a:pt x="1763" y="837"/>
                  <a:pt x="1668" y="842"/>
                  <a:pt x="1606" y="786"/>
                </a:cubicBezTo>
                <a:cubicBezTo>
                  <a:pt x="1570" y="754"/>
                  <a:pt x="1515" y="757"/>
                  <a:pt x="1482" y="793"/>
                </a:cubicBezTo>
                <a:cubicBezTo>
                  <a:pt x="1465" y="810"/>
                  <a:pt x="1456" y="843"/>
                  <a:pt x="1462" y="867"/>
                </a:cubicBezTo>
                <a:cubicBezTo>
                  <a:pt x="1532" y="1269"/>
                  <a:pt x="1532" y="1269"/>
                  <a:pt x="1532" y="1269"/>
                </a:cubicBezTo>
                <a:cubicBezTo>
                  <a:pt x="1127" y="1341"/>
                  <a:pt x="1127" y="1341"/>
                  <a:pt x="1127" y="1341"/>
                </a:cubicBezTo>
                <a:cubicBezTo>
                  <a:pt x="1108" y="1345"/>
                  <a:pt x="1081" y="1338"/>
                  <a:pt x="1067" y="1324"/>
                </a:cubicBezTo>
                <a:cubicBezTo>
                  <a:pt x="1038" y="1297"/>
                  <a:pt x="1035" y="1252"/>
                  <a:pt x="1061" y="1223"/>
                </a:cubicBezTo>
                <a:cubicBezTo>
                  <a:pt x="1123" y="1154"/>
                  <a:pt x="1117" y="1049"/>
                  <a:pt x="1048" y="987"/>
                </a:cubicBezTo>
                <a:cubicBezTo>
                  <a:pt x="980" y="926"/>
                  <a:pt x="874" y="932"/>
                  <a:pt x="813" y="1001"/>
                </a:cubicBezTo>
                <a:cubicBezTo>
                  <a:pt x="756" y="1062"/>
                  <a:pt x="756" y="1161"/>
                  <a:pt x="813" y="1223"/>
                </a:cubicBezTo>
                <a:cubicBezTo>
                  <a:pt x="827" y="1237"/>
                  <a:pt x="835" y="1264"/>
                  <a:pt x="830" y="1283"/>
                </a:cubicBezTo>
                <a:cubicBezTo>
                  <a:pt x="823" y="1322"/>
                  <a:pt x="786" y="1348"/>
                  <a:pt x="747" y="1341"/>
                </a:cubicBezTo>
                <a:cubicBezTo>
                  <a:pt x="342" y="1269"/>
                  <a:pt x="342" y="1269"/>
                  <a:pt x="342" y="1269"/>
                </a:cubicBezTo>
                <a:cubicBezTo>
                  <a:pt x="413" y="867"/>
                  <a:pt x="413" y="867"/>
                  <a:pt x="413" y="867"/>
                </a:cubicBezTo>
                <a:cubicBezTo>
                  <a:pt x="421" y="819"/>
                  <a:pt x="389" y="774"/>
                  <a:pt x="342" y="766"/>
                </a:cubicBezTo>
                <a:cubicBezTo>
                  <a:pt x="319" y="760"/>
                  <a:pt x="286" y="769"/>
                  <a:pt x="269" y="786"/>
                </a:cubicBezTo>
                <a:cubicBezTo>
                  <a:pt x="213" y="838"/>
                  <a:pt x="123" y="838"/>
                  <a:pt x="68" y="786"/>
                </a:cubicBezTo>
                <a:cubicBezTo>
                  <a:pt x="5" y="731"/>
                  <a:pt x="0" y="636"/>
                  <a:pt x="56" y="574"/>
                </a:cubicBezTo>
                <a:cubicBezTo>
                  <a:pt x="111" y="511"/>
                  <a:pt x="207" y="506"/>
                  <a:pt x="269" y="562"/>
                </a:cubicBezTo>
                <a:cubicBezTo>
                  <a:pt x="305" y="594"/>
                  <a:pt x="360" y="591"/>
                  <a:pt x="392" y="555"/>
                </a:cubicBezTo>
                <a:cubicBezTo>
                  <a:pt x="409" y="538"/>
                  <a:pt x="418" y="505"/>
                  <a:pt x="413" y="481"/>
                </a:cubicBezTo>
                <a:cubicBezTo>
                  <a:pt x="342" y="79"/>
                  <a:pt x="342" y="79"/>
                  <a:pt x="342" y="79"/>
                </a:cubicBezTo>
                <a:cubicBezTo>
                  <a:pt x="747" y="7"/>
                  <a:pt x="747" y="7"/>
                  <a:pt x="747" y="7"/>
                </a:cubicBezTo>
                <a:cubicBezTo>
                  <a:pt x="766" y="3"/>
                  <a:pt x="793" y="11"/>
                  <a:pt x="807" y="24"/>
                </a:cubicBezTo>
                <a:cubicBezTo>
                  <a:pt x="837" y="51"/>
                  <a:pt x="839" y="96"/>
                  <a:pt x="813" y="125"/>
                </a:cubicBezTo>
                <a:cubicBezTo>
                  <a:pt x="752" y="194"/>
                  <a:pt x="757" y="299"/>
                  <a:pt x="826" y="361"/>
                </a:cubicBezTo>
                <a:cubicBezTo>
                  <a:pt x="895" y="422"/>
                  <a:pt x="1000" y="416"/>
                  <a:pt x="1061" y="348"/>
                </a:cubicBezTo>
                <a:cubicBezTo>
                  <a:pt x="1118" y="286"/>
                  <a:pt x="1118" y="187"/>
                  <a:pt x="1061" y="125"/>
                </a:cubicBezTo>
                <a:cubicBezTo>
                  <a:pt x="1048" y="111"/>
                  <a:pt x="1040" y="84"/>
                  <a:pt x="1044" y="65"/>
                </a:cubicBezTo>
                <a:cubicBezTo>
                  <a:pt x="1051" y="26"/>
                  <a:pt x="1088" y="0"/>
                  <a:pt x="1127" y="7"/>
                </a:cubicBezTo>
                <a:cubicBezTo>
                  <a:pt x="1532" y="79"/>
                  <a:pt x="1532" y="79"/>
                  <a:pt x="1532" y="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 rot="21270466">
            <a:off x="3674607" y="3371337"/>
            <a:ext cx="1392237" cy="1931988"/>
          </a:xfrm>
          <a:custGeom>
            <a:avLst/>
            <a:gdLst>
              <a:gd name="T0" fmla="*/ 1269 w 1347"/>
              <a:gd name="T1" fmla="*/ 1532 h 1874"/>
              <a:gd name="T2" fmla="*/ 866 w 1347"/>
              <a:gd name="T3" fmla="*/ 1461 h 1874"/>
              <a:gd name="T4" fmla="*/ 765 w 1347"/>
              <a:gd name="T5" fmla="*/ 1532 h 1874"/>
              <a:gd name="T6" fmla="*/ 786 w 1347"/>
              <a:gd name="T7" fmla="*/ 1605 h 1874"/>
              <a:gd name="T8" fmla="*/ 786 w 1347"/>
              <a:gd name="T9" fmla="*/ 1806 h 1874"/>
              <a:gd name="T10" fmla="*/ 573 w 1347"/>
              <a:gd name="T11" fmla="*/ 1818 h 1874"/>
              <a:gd name="T12" fmla="*/ 561 w 1347"/>
              <a:gd name="T13" fmla="*/ 1605 h 1874"/>
              <a:gd name="T14" fmla="*/ 554 w 1347"/>
              <a:gd name="T15" fmla="*/ 1482 h 1874"/>
              <a:gd name="T16" fmla="*/ 481 w 1347"/>
              <a:gd name="T17" fmla="*/ 1461 h 1874"/>
              <a:gd name="T18" fmla="*/ 78 w 1347"/>
              <a:gd name="T19" fmla="*/ 1532 h 1874"/>
              <a:gd name="T20" fmla="*/ 7 w 1347"/>
              <a:gd name="T21" fmla="*/ 1127 h 1874"/>
              <a:gd name="T22" fmla="*/ 24 w 1347"/>
              <a:gd name="T23" fmla="*/ 1067 h 1874"/>
              <a:gd name="T24" fmla="*/ 125 w 1347"/>
              <a:gd name="T25" fmla="*/ 1061 h 1874"/>
              <a:gd name="T26" fmla="*/ 360 w 1347"/>
              <a:gd name="T27" fmla="*/ 1048 h 1874"/>
              <a:gd name="T28" fmla="*/ 347 w 1347"/>
              <a:gd name="T29" fmla="*/ 813 h 1874"/>
              <a:gd name="T30" fmla="*/ 125 w 1347"/>
              <a:gd name="T31" fmla="*/ 813 h 1874"/>
              <a:gd name="T32" fmla="*/ 65 w 1347"/>
              <a:gd name="T33" fmla="*/ 830 h 1874"/>
              <a:gd name="T34" fmla="*/ 7 w 1347"/>
              <a:gd name="T35" fmla="*/ 747 h 1874"/>
              <a:gd name="T36" fmla="*/ 78 w 1347"/>
              <a:gd name="T37" fmla="*/ 342 h 1874"/>
              <a:gd name="T38" fmla="*/ 481 w 1347"/>
              <a:gd name="T39" fmla="*/ 413 h 1874"/>
              <a:gd name="T40" fmla="*/ 582 w 1347"/>
              <a:gd name="T41" fmla="*/ 342 h 1874"/>
              <a:gd name="T42" fmla="*/ 561 w 1347"/>
              <a:gd name="T43" fmla="*/ 268 h 1874"/>
              <a:gd name="T44" fmla="*/ 561 w 1347"/>
              <a:gd name="T45" fmla="*/ 67 h 1874"/>
              <a:gd name="T46" fmla="*/ 774 w 1347"/>
              <a:gd name="T47" fmla="*/ 55 h 1874"/>
              <a:gd name="T48" fmla="*/ 786 w 1347"/>
              <a:gd name="T49" fmla="*/ 268 h 1874"/>
              <a:gd name="T50" fmla="*/ 793 w 1347"/>
              <a:gd name="T51" fmla="*/ 392 h 1874"/>
              <a:gd name="T52" fmla="*/ 866 w 1347"/>
              <a:gd name="T53" fmla="*/ 413 h 1874"/>
              <a:gd name="T54" fmla="*/ 1269 w 1347"/>
              <a:gd name="T55" fmla="*/ 342 h 1874"/>
              <a:gd name="T56" fmla="*/ 1340 w 1347"/>
              <a:gd name="T57" fmla="*/ 747 h 1874"/>
              <a:gd name="T58" fmla="*/ 1323 w 1347"/>
              <a:gd name="T59" fmla="*/ 807 h 1874"/>
              <a:gd name="T60" fmla="*/ 1222 w 1347"/>
              <a:gd name="T61" fmla="*/ 813 h 1874"/>
              <a:gd name="T62" fmla="*/ 987 w 1347"/>
              <a:gd name="T63" fmla="*/ 826 h 1874"/>
              <a:gd name="T64" fmla="*/ 1000 w 1347"/>
              <a:gd name="T65" fmla="*/ 1061 h 1874"/>
              <a:gd name="T66" fmla="*/ 1222 w 1347"/>
              <a:gd name="T67" fmla="*/ 1061 h 1874"/>
              <a:gd name="T68" fmla="*/ 1282 w 1347"/>
              <a:gd name="T69" fmla="*/ 1044 h 1874"/>
              <a:gd name="T70" fmla="*/ 1340 w 1347"/>
              <a:gd name="T71" fmla="*/ 1127 h 1874"/>
              <a:gd name="T72" fmla="*/ 1269 w 1347"/>
              <a:gd name="T73" fmla="*/ 1532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47" h="1874">
                <a:moveTo>
                  <a:pt x="1269" y="1532"/>
                </a:moveTo>
                <a:cubicBezTo>
                  <a:pt x="866" y="1461"/>
                  <a:pt x="866" y="1461"/>
                  <a:pt x="866" y="1461"/>
                </a:cubicBezTo>
                <a:cubicBezTo>
                  <a:pt x="819" y="1453"/>
                  <a:pt x="773" y="1485"/>
                  <a:pt x="765" y="1532"/>
                </a:cubicBezTo>
                <a:cubicBezTo>
                  <a:pt x="760" y="1555"/>
                  <a:pt x="769" y="1588"/>
                  <a:pt x="786" y="1605"/>
                </a:cubicBezTo>
                <a:cubicBezTo>
                  <a:pt x="837" y="1661"/>
                  <a:pt x="837" y="1751"/>
                  <a:pt x="786" y="1806"/>
                </a:cubicBezTo>
                <a:cubicBezTo>
                  <a:pt x="730" y="1869"/>
                  <a:pt x="635" y="1874"/>
                  <a:pt x="573" y="1818"/>
                </a:cubicBezTo>
                <a:cubicBezTo>
                  <a:pt x="511" y="1763"/>
                  <a:pt x="506" y="1667"/>
                  <a:pt x="561" y="1605"/>
                </a:cubicBezTo>
                <a:cubicBezTo>
                  <a:pt x="593" y="1569"/>
                  <a:pt x="590" y="1514"/>
                  <a:pt x="554" y="1482"/>
                </a:cubicBezTo>
                <a:cubicBezTo>
                  <a:pt x="537" y="1465"/>
                  <a:pt x="504" y="1456"/>
                  <a:pt x="481" y="1461"/>
                </a:cubicBezTo>
                <a:cubicBezTo>
                  <a:pt x="78" y="1532"/>
                  <a:pt x="78" y="1532"/>
                  <a:pt x="78" y="1532"/>
                </a:cubicBezTo>
                <a:cubicBezTo>
                  <a:pt x="7" y="1127"/>
                  <a:pt x="7" y="1127"/>
                  <a:pt x="7" y="1127"/>
                </a:cubicBezTo>
                <a:cubicBezTo>
                  <a:pt x="2" y="1108"/>
                  <a:pt x="10" y="1081"/>
                  <a:pt x="24" y="1067"/>
                </a:cubicBezTo>
                <a:cubicBezTo>
                  <a:pt x="50" y="1037"/>
                  <a:pt x="95" y="1035"/>
                  <a:pt x="125" y="1061"/>
                </a:cubicBezTo>
                <a:cubicBezTo>
                  <a:pt x="193" y="1122"/>
                  <a:pt x="299" y="1117"/>
                  <a:pt x="360" y="1048"/>
                </a:cubicBezTo>
                <a:cubicBezTo>
                  <a:pt x="422" y="979"/>
                  <a:pt x="416" y="874"/>
                  <a:pt x="347" y="813"/>
                </a:cubicBezTo>
                <a:cubicBezTo>
                  <a:pt x="285" y="756"/>
                  <a:pt x="186" y="756"/>
                  <a:pt x="125" y="813"/>
                </a:cubicBezTo>
                <a:cubicBezTo>
                  <a:pt x="111" y="827"/>
                  <a:pt x="84" y="834"/>
                  <a:pt x="65" y="830"/>
                </a:cubicBezTo>
                <a:cubicBezTo>
                  <a:pt x="26" y="823"/>
                  <a:pt x="0" y="786"/>
                  <a:pt x="7" y="747"/>
                </a:cubicBezTo>
                <a:cubicBezTo>
                  <a:pt x="78" y="342"/>
                  <a:pt x="78" y="342"/>
                  <a:pt x="78" y="342"/>
                </a:cubicBezTo>
                <a:cubicBezTo>
                  <a:pt x="481" y="413"/>
                  <a:pt x="481" y="413"/>
                  <a:pt x="481" y="413"/>
                </a:cubicBezTo>
                <a:cubicBezTo>
                  <a:pt x="528" y="421"/>
                  <a:pt x="574" y="389"/>
                  <a:pt x="582" y="342"/>
                </a:cubicBezTo>
                <a:cubicBezTo>
                  <a:pt x="588" y="318"/>
                  <a:pt x="578" y="285"/>
                  <a:pt x="561" y="268"/>
                </a:cubicBezTo>
                <a:cubicBezTo>
                  <a:pt x="510" y="213"/>
                  <a:pt x="510" y="123"/>
                  <a:pt x="561" y="67"/>
                </a:cubicBezTo>
                <a:cubicBezTo>
                  <a:pt x="617" y="5"/>
                  <a:pt x="712" y="0"/>
                  <a:pt x="774" y="55"/>
                </a:cubicBezTo>
                <a:cubicBezTo>
                  <a:pt x="836" y="111"/>
                  <a:pt x="841" y="206"/>
                  <a:pt x="786" y="268"/>
                </a:cubicBezTo>
                <a:cubicBezTo>
                  <a:pt x="754" y="304"/>
                  <a:pt x="757" y="359"/>
                  <a:pt x="793" y="392"/>
                </a:cubicBezTo>
                <a:cubicBezTo>
                  <a:pt x="810" y="409"/>
                  <a:pt x="843" y="418"/>
                  <a:pt x="866" y="413"/>
                </a:cubicBezTo>
                <a:cubicBezTo>
                  <a:pt x="1269" y="342"/>
                  <a:pt x="1269" y="342"/>
                  <a:pt x="1269" y="342"/>
                </a:cubicBezTo>
                <a:cubicBezTo>
                  <a:pt x="1340" y="747"/>
                  <a:pt x="1340" y="747"/>
                  <a:pt x="1340" y="747"/>
                </a:cubicBezTo>
                <a:cubicBezTo>
                  <a:pt x="1345" y="766"/>
                  <a:pt x="1337" y="793"/>
                  <a:pt x="1323" y="807"/>
                </a:cubicBezTo>
                <a:cubicBezTo>
                  <a:pt x="1297" y="836"/>
                  <a:pt x="1252" y="839"/>
                  <a:pt x="1222" y="813"/>
                </a:cubicBezTo>
                <a:cubicBezTo>
                  <a:pt x="1154" y="751"/>
                  <a:pt x="1048" y="757"/>
                  <a:pt x="987" y="826"/>
                </a:cubicBezTo>
                <a:cubicBezTo>
                  <a:pt x="926" y="894"/>
                  <a:pt x="931" y="1000"/>
                  <a:pt x="1000" y="1061"/>
                </a:cubicBezTo>
                <a:cubicBezTo>
                  <a:pt x="1062" y="1118"/>
                  <a:pt x="1161" y="1118"/>
                  <a:pt x="1222" y="1061"/>
                </a:cubicBezTo>
                <a:cubicBezTo>
                  <a:pt x="1236" y="1047"/>
                  <a:pt x="1263" y="1039"/>
                  <a:pt x="1282" y="1044"/>
                </a:cubicBezTo>
                <a:cubicBezTo>
                  <a:pt x="1321" y="1051"/>
                  <a:pt x="1347" y="1088"/>
                  <a:pt x="1340" y="1127"/>
                </a:cubicBezTo>
                <a:cubicBezTo>
                  <a:pt x="1269" y="1532"/>
                  <a:pt x="1269" y="1532"/>
                  <a:pt x="1269" y="153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 rot="375003">
            <a:off x="4676776" y="3624263"/>
            <a:ext cx="1933575" cy="1390650"/>
          </a:xfrm>
          <a:custGeom>
            <a:avLst/>
            <a:gdLst>
              <a:gd name="T0" fmla="*/ 1532 w 1874"/>
              <a:gd name="T1" fmla="*/ 78 h 1347"/>
              <a:gd name="T2" fmla="*/ 1461 w 1874"/>
              <a:gd name="T3" fmla="*/ 481 h 1347"/>
              <a:gd name="T4" fmla="*/ 1532 w 1874"/>
              <a:gd name="T5" fmla="*/ 582 h 1347"/>
              <a:gd name="T6" fmla="*/ 1606 w 1874"/>
              <a:gd name="T7" fmla="*/ 561 h 1347"/>
              <a:gd name="T8" fmla="*/ 1807 w 1874"/>
              <a:gd name="T9" fmla="*/ 561 h 1347"/>
              <a:gd name="T10" fmla="*/ 1819 w 1874"/>
              <a:gd name="T11" fmla="*/ 774 h 1347"/>
              <a:gd name="T12" fmla="*/ 1606 w 1874"/>
              <a:gd name="T13" fmla="*/ 786 h 1347"/>
              <a:gd name="T14" fmla="*/ 1482 w 1874"/>
              <a:gd name="T15" fmla="*/ 793 h 1347"/>
              <a:gd name="T16" fmla="*/ 1461 w 1874"/>
              <a:gd name="T17" fmla="*/ 866 h 1347"/>
              <a:gd name="T18" fmla="*/ 1532 w 1874"/>
              <a:gd name="T19" fmla="*/ 1269 h 1347"/>
              <a:gd name="T20" fmla="*/ 1127 w 1874"/>
              <a:gd name="T21" fmla="*/ 1340 h 1347"/>
              <a:gd name="T22" fmla="*/ 1067 w 1874"/>
              <a:gd name="T23" fmla="*/ 1323 h 1347"/>
              <a:gd name="T24" fmla="*/ 1061 w 1874"/>
              <a:gd name="T25" fmla="*/ 1222 h 1347"/>
              <a:gd name="T26" fmla="*/ 1048 w 1874"/>
              <a:gd name="T27" fmla="*/ 987 h 1347"/>
              <a:gd name="T28" fmla="*/ 813 w 1874"/>
              <a:gd name="T29" fmla="*/ 1000 h 1347"/>
              <a:gd name="T30" fmla="*/ 813 w 1874"/>
              <a:gd name="T31" fmla="*/ 1222 h 1347"/>
              <a:gd name="T32" fmla="*/ 830 w 1874"/>
              <a:gd name="T33" fmla="*/ 1282 h 1347"/>
              <a:gd name="T34" fmla="*/ 747 w 1874"/>
              <a:gd name="T35" fmla="*/ 1340 h 1347"/>
              <a:gd name="T36" fmla="*/ 342 w 1874"/>
              <a:gd name="T37" fmla="*/ 1269 h 1347"/>
              <a:gd name="T38" fmla="*/ 413 w 1874"/>
              <a:gd name="T39" fmla="*/ 866 h 1347"/>
              <a:gd name="T40" fmla="*/ 342 w 1874"/>
              <a:gd name="T41" fmla="*/ 765 h 1347"/>
              <a:gd name="T42" fmla="*/ 269 w 1874"/>
              <a:gd name="T43" fmla="*/ 786 h 1347"/>
              <a:gd name="T44" fmla="*/ 68 w 1874"/>
              <a:gd name="T45" fmla="*/ 786 h 1347"/>
              <a:gd name="T46" fmla="*/ 56 w 1874"/>
              <a:gd name="T47" fmla="*/ 573 h 1347"/>
              <a:gd name="T48" fmla="*/ 269 w 1874"/>
              <a:gd name="T49" fmla="*/ 561 h 1347"/>
              <a:gd name="T50" fmla="*/ 392 w 1874"/>
              <a:gd name="T51" fmla="*/ 554 h 1347"/>
              <a:gd name="T52" fmla="*/ 413 w 1874"/>
              <a:gd name="T53" fmla="*/ 481 h 1347"/>
              <a:gd name="T54" fmla="*/ 342 w 1874"/>
              <a:gd name="T55" fmla="*/ 78 h 1347"/>
              <a:gd name="T56" fmla="*/ 747 w 1874"/>
              <a:gd name="T57" fmla="*/ 7 h 1347"/>
              <a:gd name="T58" fmla="*/ 807 w 1874"/>
              <a:gd name="T59" fmla="*/ 24 h 1347"/>
              <a:gd name="T60" fmla="*/ 813 w 1874"/>
              <a:gd name="T61" fmla="*/ 125 h 1347"/>
              <a:gd name="T62" fmla="*/ 826 w 1874"/>
              <a:gd name="T63" fmla="*/ 360 h 1347"/>
              <a:gd name="T64" fmla="*/ 1061 w 1874"/>
              <a:gd name="T65" fmla="*/ 347 h 1347"/>
              <a:gd name="T66" fmla="*/ 1061 w 1874"/>
              <a:gd name="T67" fmla="*/ 125 h 1347"/>
              <a:gd name="T68" fmla="*/ 1044 w 1874"/>
              <a:gd name="T69" fmla="*/ 65 h 1347"/>
              <a:gd name="T70" fmla="*/ 1127 w 1874"/>
              <a:gd name="T71" fmla="*/ 7 h 1347"/>
              <a:gd name="T72" fmla="*/ 1532 w 1874"/>
              <a:gd name="T73" fmla="*/ 78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74" h="1347">
                <a:moveTo>
                  <a:pt x="1532" y="78"/>
                </a:moveTo>
                <a:cubicBezTo>
                  <a:pt x="1461" y="481"/>
                  <a:pt x="1461" y="481"/>
                  <a:pt x="1461" y="481"/>
                </a:cubicBezTo>
                <a:cubicBezTo>
                  <a:pt x="1453" y="528"/>
                  <a:pt x="1485" y="574"/>
                  <a:pt x="1532" y="582"/>
                </a:cubicBezTo>
                <a:cubicBezTo>
                  <a:pt x="1556" y="587"/>
                  <a:pt x="1589" y="578"/>
                  <a:pt x="1606" y="561"/>
                </a:cubicBezTo>
                <a:cubicBezTo>
                  <a:pt x="1661" y="510"/>
                  <a:pt x="1751" y="510"/>
                  <a:pt x="1807" y="561"/>
                </a:cubicBezTo>
                <a:cubicBezTo>
                  <a:pt x="1869" y="617"/>
                  <a:pt x="1874" y="712"/>
                  <a:pt x="1819" y="774"/>
                </a:cubicBezTo>
                <a:cubicBezTo>
                  <a:pt x="1763" y="836"/>
                  <a:pt x="1668" y="841"/>
                  <a:pt x="1606" y="786"/>
                </a:cubicBezTo>
                <a:cubicBezTo>
                  <a:pt x="1570" y="754"/>
                  <a:pt x="1515" y="757"/>
                  <a:pt x="1482" y="793"/>
                </a:cubicBezTo>
                <a:cubicBezTo>
                  <a:pt x="1465" y="810"/>
                  <a:pt x="1456" y="843"/>
                  <a:pt x="1461" y="866"/>
                </a:cubicBezTo>
                <a:cubicBezTo>
                  <a:pt x="1532" y="1269"/>
                  <a:pt x="1532" y="1269"/>
                  <a:pt x="1532" y="1269"/>
                </a:cubicBezTo>
                <a:cubicBezTo>
                  <a:pt x="1127" y="1340"/>
                  <a:pt x="1127" y="1340"/>
                  <a:pt x="1127" y="1340"/>
                </a:cubicBezTo>
                <a:cubicBezTo>
                  <a:pt x="1108" y="1345"/>
                  <a:pt x="1081" y="1337"/>
                  <a:pt x="1067" y="1323"/>
                </a:cubicBezTo>
                <a:cubicBezTo>
                  <a:pt x="1038" y="1297"/>
                  <a:pt x="1035" y="1252"/>
                  <a:pt x="1061" y="1222"/>
                </a:cubicBezTo>
                <a:cubicBezTo>
                  <a:pt x="1123" y="1154"/>
                  <a:pt x="1117" y="1048"/>
                  <a:pt x="1048" y="987"/>
                </a:cubicBezTo>
                <a:cubicBezTo>
                  <a:pt x="980" y="925"/>
                  <a:pt x="874" y="931"/>
                  <a:pt x="813" y="1000"/>
                </a:cubicBezTo>
                <a:cubicBezTo>
                  <a:pt x="756" y="1062"/>
                  <a:pt x="756" y="1161"/>
                  <a:pt x="813" y="1222"/>
                </a:cubicBezTo>
                <a:cubicBezTo>
                  <a:pt x="827" y="1236"/>
                  <a:pt x="834" y="1263"/>
                  <a:pt x="830" y="1282"/>
                </a:cubicBezTo>
                <a:cubicBezTo>
                  <a:pt x="823" y="1321"/>
                  <a:pt x="786" y="1347"/>
                  <a:pt x="747" y="1340"/>
                </a:cubicBezTo>
                <a:cubicBezTo>
                  <a:pt x="342" y="1269"/>
                  <a:pt x="342" y="1269"/>
                  <a:pt x="342" y="1269"/>
                </a:cubicBezTo>
                <a:cubicBezTo>
                  <a:pt x="413" y="866"/>
                  <a:pt x="413" y="866"/>
                  <a:pt x="413" y="866"/>
                </a:cubicBezTo>
                <a:cubicBezTo>
                  <a:pt x="421" y="819"/>
                  <a:pt x="389" y="773"/>
                  <a:pt x="342" y="765"/>
                </a:cubicBezTo>
                <a:cubicBezTo>
                  <a:pt x="319" y="759"/>
                  <a:pt x="286" y="769"/>
                  <a:pt x="269" y="786"/>
                </a:cubicBezTo>
                <a:cubicBezTo>
                  <a:pt x="213" y="837"/>
                  <a:pt x="123" y="837"/>
                  <a:pt x="68" y="786"/>
                </a:cubicBezTo>
                <a:cubicBezTo>
                  <a:pt x="5" y="730"/>
                  <a:pt x="0" y="635"/>
                  <a:pt x="56" y="573"/>
                </a:cubicBezTo>
                <a:cubicBezTo>
                  <a:pt x="111" y="511"/>
                  <a:pt x="207" y="505"/>
                  <a:pt x="269" y="561"/>
                </a:cubicBezTo>
                <a:cubicBezTo>
                  <a:pt x="305" y="593"/>
                  <a:pt x="360" y="590"/>
                  <a:pt x="392" y="554"/>
                </a:cubicBezTo>
                <a:cubicBezTo>
                  <a:pt x="409" y="537"/>
                  <a:pt x="418" y="504"/>
                  <a:pt x="413" y="481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747" y="7"/>
                  <a:pt x="747" y="7"/>
                  <a:pt x="747" y="7"/>
                </a:cubicBezTo>
                <a:cubicBezTo>
                  <a:pt x="766" y="2"/>
                  <a:pt x="793" y="10"/>
                  <a:pt x="807" y="24"/>
                </a:cubicBezTo>
                <a:cubicBezTo>
                  <a:pt x="837" y="50"/>
                  <a:pt x="839" y="95"/>
                  <a:pt x="813" y="125"/>
                </a:cubicBezTo>
                <a:cubicBezTo>
                  <a:pt x="752" y="193"/>
                  <a:pt x="757" y="299"/>
                  <a:pt x="826" y="360"/>
                </a:cubicBezTo>
                <a:cubicBezTo>
                  <a:pt x="895" y="421"/>
                  <a:pt x="1000" y="416"/>
                  <a:pt x="1061" y="347"/>
                </a:cubicBezTo>
                <a:cubicBezTo>
                  <a:pt x="1118" y="285"/>
                  <a:pt x="1118" y="186"/>
                  <a:pt x="1061" y="125"/>
                </a:cubicBezTo>
                <a:cubicBezTo>
                  <a:pt x="1047" y="111"/>
                  <a:pt x="1040" y="84"/>
                  <a:pt x="1044" y="65"/>
                </a:cubicBezTo>
                <a:cubicBezTo>
                  <a:pt x="1051" y="26"/>
                  <a:pt x="1088" y="0"/>
                  <a:pt x="1127" y="7"/>
                </a:cubicBezTo>
                <a:cubicBezTo>
                  <a:pt x="1532" y="78"/>
                  <a:pt x="1532" y="78"/>
                  <a:pt x="1532" y="7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3935" y="2860518"/>
            <a:ext cx="125316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46">
              <a:defRPr/>
            </a:pPr>
            <a:r>
              <a:rPr lang="en-US" sz="1350" dirty="0">
                <a:solidFill>
                  <a:prstClr val="white"/>
                </a:solidFill>
                <a:latin typeface="Lato"/>
                <a:cs typeface="Arial" panose="020B0604020202020204" pitchFamily="34" charset="0"/>
              </a:rPr>
              <a:t>Specialty Care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5711" y="2639531"/>
            <a:ext cx="771878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46">
              <a:defRPr/>
            </a:pPr>
            <a:r>
              <a:rPr lang="en-US" sz="1350" dirty="0">
                <a:solidFill>
                  <a:prstClr val="white"/>
                </a:solidFill>
                <a:latin typeface="Lato"/>
                <a:cs typeface="Arial" panose="020B0604020202020204" pitchFamily="34" charset="0"/>
              </a:rPr>
              <a:t>Primary</a:t>
            </a:r>
          </a:p>
          <a:p>
            <a:pPr algn="ctr" defTabSz="685846">
              <a:defRPr/>
            </a:pPr>
            <a:r>
              <a:rPr lang="en-US" sz="1350" dirty="0">
                <a:solidFill>
                  <a:prstClr val="white"/>
                </a:solidFill>
                <a:latin typeface="Lato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7763" y="3947411"/>
            <a:ext cx="1123321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46">
              <a:defRPr/>
            </a:pPr>
            <a:r>
              <a:rPr lang="en-US" sz="1350" dirty="0">
                <a:solidFill>
                  <a:prstClr val="white"/>
                </a:solidFill>
                <a:latin typeface="Lato"/>
                <a:cs typeface="Arial" panose="020B0604020202020204" pitchFamily="34" charset="0"/>
              </a:rPr>
              <a:t>In-patient &amp;</a:t>
            </a:r>
          </a:p>
          <a:p>
            <a:pPr algn="ctr" defTabSz="685846">
              <a:defRPr/>
            </a:pPr>
            <a:r>
              <a:rPr lang="en-US" sz="1350" dirty="0">
                <a:solidFill>
                  <a:prstClr val="white"/>
                </a:solidFill>
                <a:latin typeface="Lato"/>
                <a:cs typeface="Arial" panose="020B0604020202020204" pitchFamily="34" charset="0"/>
              </a:rPr>
              <a:t>Out-patient </a:t>
            </a:r>
          </a:p>
          <a:p>
            <a:pPr algn="ctr" defTabSz="685846">
              <a:defRPr/>
            </a:pPr>
            <a:r>
              <a:rPr lang="en-US" sz="1350" dirty="0">
                <a:solidFill>
                  <a:prstClr val="white"/>
                </a:solidFill>
                <a:latin typeface="Lato"/>
                <a:cs typeface="Arial" panose="020B0604020202020204" pitchFamily="34" charset="0"/>
              </a:rPr>
              <a:t>Hospital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41632" y="2718354"/>
            <a:ext cx="693737" cy="50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46">
              <a:defRPr/>
            </a:pPr>
            <a:r>
              <a:rPr lang="en-US" sz="1350" dirty="0">
                <a:solidFill>
                  <a:prstClr val="white"/>
                </a:solidFill>
                <a:latin typeface="Lato"/>
                <a:cs typeface="Arial" panose="020B0604020202020204" pitchFamily="34" charset="0"/>
              </a:rPr>
              <a:t>Home </a:t>
            </a:r>
          </a:p>
          <a:p>
            <a:pPr defTabSz="685846">
              <a:defRPr/>
            </a:pPr>
            <a:r>
              <a:rPr lang="en-US" sz="1350" dirty="0">
                <a:solidFill>
                  <a:prstClr val="white"/>
                </a:solidFill>
                <a:latin typeface="Lato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22339" y="3899283"/>
            <a:ext cx="809625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46">
              <a:defRPr/>
            </a:pPr>
            <a:r>
              <a:rPr lang="en-US" sz="1350" dirty="0">
                <a:solidFill>
                  <a:prstClr val="white"/>
                </a:solidFill>
                <a:latin typeface="Lato"/>
                <a:cs typeface="Arial" panose="020B0604020202020204" pitchFamily="34" charset="0"/>
              </a:rPr>
              <a:t>Hospice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76839" y="4098925"/>
            <a:ext cx="1011237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46">
              <a:defRPr/>
            </a:pPr>
            <a:r>
              <a:rPr lang="en-US" sz="1350" dirty="0">
                <a:solidFill>
                  <a:prstClr val="white"/>
                </a:solidFill>
                <a:latin typeface="Lato"/>
                <a:cs typeface="Arial" panose="020B0604020202020204" pitchFamily="34" charset="0"/>
              </a:rPr>
              <a:t>Post-acute</a:t>
            </a:r>
          </a:p>
          <a:p>
            <a:pPr algn="ctr" defTabSz="685846">
              <a:defRPr/>
            </a:pPr>
            <a:r>
              <a:rPr lang="en-US" sz="1350" dirty="0">
                <a:solidFill>
                  <a:prstClr val="white"/>
                </a:solidFill>
                <a:latin typeface="Lato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37" name="Oval 36"/>
          <p:cNvSpPr/>
          <p:nvPr/>
        </p:nvSpPr>
        <p:spPr>
          <a:xfrm>
            <a:off x="9224963" y="4149725"/>
            <a:ext cx="908050" cy="90963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24" tIns="12862" rIns="25724" bIns="12862" anchor="ctr"/>
          <a:lstStyle/>
          <a:p>
            <a:pPr algn="ctr" defTabSz="685846">
              <a:defRPr/>
            </a:pPr>
            <a:endParaRPr lang="en-US" sz="506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347200" y="2619375"/>
            <a:ext cx="909638" cy="90963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24" tIns="12862" rIns="25724" bIns="12862" anchor="ctr"/>
          <a:lstStyle/>
          <a:p>
            <a:pPr algn="ctr" defTabSz="685846">
              <a:defRPr/>
            </a:pPr>
            <a:endParaRPr lang="en-US" sz="506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069264" y="3557588"/>
            <a:ext cx="909637" cy="9080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24" tIns="12862" rIns="25724" bIns="12862" anchor="ctr"/>
          <a:lstStyle/>
          <a:p>
            <a:pPr algn="ctr" defTabSz="685846">
              <a:defRPr/>
            </a:pPr>
            <a:endParaRPr lang="en-US" sz="506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020050" y="1739900"/>
            <a:ext cx="908050" cy="9080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24" tIns="12862" rIns="25724" bIns="12862" anchor="ctr"/>
          <a:lstStyle/>
          <a:p>
            <a:pPr algn="ctr" defTabSz="685846">
              <a:defRPr/>
            </a:pPr>
            <a:endParaRPr lang="en-US" sz="506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67800" y="5092700"/>
            <a:ext cx="1290638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46">
              <a:defRPr/>
            </a:pPr>
            <a: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  <a:t>Adverse Drug </a:t>
            </a:r>
            <a:b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</a:br>
            <a: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  <a:t>Events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31151" y="4492625"/>
            <a:ext cx="1185863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46">
              <a:defRPr/>
            </a:pPr>
            <a: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  <a:t>Hospital </a:t>
            </a:r>
            <a:b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</a:br>
            <a: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  <a:t>Readmission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05925" y="3560763"/>
            <a:ext cx="992188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46">
              <a:defRPr/>
            </a:pPr>
            <a: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  <a:t>Diagnostic</a:t>
            </a:r>
            <a:b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</a:br>
            <a: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  <a:t>Errors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70776" y="2663826"/>
            <a:ext cx="2041525" cy="715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46">
              <a:defRPr/>
            </a:pPr>
            <a: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  <a:t>Lack of Communication </a:t>
            </a:r>
            <a:b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</a:br>
            <a: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  <a:t>and Appropriate</a:t>
            </a:r>
            <a:b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</a:br>
            <a:r>
              <a:rPr lang="en-US" sz="1350" dirty="0">
                <a:solidFill>
                  <a:prstClr val="black"/>
                </a:solidFill>
                <a:latin typeface="Lato"/>
                <a:cs typeface="Arial" panose="020B0604020202020204" pitchFamily="34" charset="0"/>
              </a:rPr>
              <a:t>Follow-up</a:t>
            </a:r>
          </a:p>
        </p:txBody>
      </p:sp>
      <p:grpSp>
        <p:nvGrpSpPr>
          <p:cNvPr id="121880" name="Group 28"/>
          <p:cNvGrpSpPr>
            <a:grpSpLocks noChangeAspect="1"/>
          </p:cNvGrpSpPr>
          <p:nvPr/>
        </p:nvGrpSpPr>
        <p:grpSpPr bwMode="auto">
          <a:xfrm>
            <a:off x="9429750" y="4324351"/>
            <a:ext cx="566738" cy="512763"/>
            <a:chOff x="8455" y="6713"/>
            <a:chExt cx="174" cy="158"/>
          </a:xfrm>
        </p:grpSpPr>
        <p:sp>
          <p:nvSpPr>
            <p:cNvPr id="47" name="AutoShape 27"/>
            <p:cNvSpPr>
              <a:spLocks noChangeAspect="1" noChangeArrowheads="1" noTextEdit="1"/>
            </p:cNvSpPr>
            <p:nvPr/>
          </p:nvSpPr>
          <p:spPr bwMode="auto">
            <a:xfrm>
              <a:off x="8455" y="6713"/>
              <a:ext cx="17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8456" y="6803"/>
              <a:ext cx="173" cy="69"/>
            </a:xfrm>
            <a:custGeom>
              <a:avLst/>
              <a:gdLst>
                <a:gd name="T0" fmla="*/ 238 w 238"/>
                <a:gd name="T1" fmla="*/ 47 h 94"/>
                <a:gd name="T2" fmla="*/ 187 w 238"/>
                <a:gd name="T3" fmla="*/ 94 h 94"/>
                <a:gd name="T4" fmla="*/ 51 w 238"/>
                <a:gd name="T5" fmla="*/ 94 h 94"/>
                <a:gd name="T6" fmla="*/ 0 w 238"/>
                <a:gd name="T7" fmla="*/ 47 h 94"/>
                <a:gd name="T8" fmla="*/ 51 w 238"/>
                <a:gd name="T9" fmla="*/ 0 h 94"/>
                <a:gd name="T10" fmla="*/ 187 w 238"/>
                <a:gd name="T11" fmla="*/ 0 h 94"/>
                <a:gd name="T12" fmla="*/ 238 w 238"/>
                <a:gd name="T1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94">
                  <a:moveTo>
                    <a:pt x="238" y="47"/>
                  </a:moveTo>
                  <a:cubicBezTo>
                    <a:pt x="238" y="73"/>
                    <a:pt x="215" y="94"/>
                    <a:pt x="187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23" y="94"/>
                    <a:pt x="0" y="73"/>
                    <a:pt x="0" y="47"/>
                  </a:cubicBezTo>
                  <a:cubicBezTo>
                    <a:pt x="0" y="21"/>
                    <a:pt x="23" y="0"/>
                    <a:pt x="51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215" y="0"/>
                    <a:pt x="238" y="21"/>
                    <a:pt x="238" y="47"/>
                  </a:cubicBezTo>
                  <a:close/>
                </a:path>
              </a:pathLst>
            </a:custGeom>
            <a:solidFill>
              <a:srgbClr val="E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8456" y="6837"/>
              <a:ext cx="173" cy="35"/>
            </a:xfrm>
            <a:custGeom>
              <a:avLst/>
              <a:gdLst>
                <a:gd name="T0" fmla="*/ 238 w 238"/>
                <a:gd name="T1" fmla="*/ 0 h 47"/>
                <a:gd name="T2" fmla="*/ 187 w 238"/>
                <a:gd name="T3" fmla="*/ 47 h 47"/>
                <a:gd name="T4" fmla="*/ 51 w 238"/>
                <a:gd name="T5" fmla="*/ 47 h 47"/>
                <a:gd name="T6" fmla="*/ 0 w 238"/>
                <a:gd name="T7" fmla="*/ 0 h 47"/>
                <a:gd name="T8" fmla="*/ 238 w 238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47">
                  <a:moveTo>
                    <a:pt x="238" y="0"/>
                  </a:moveTo>
                  <a:cubicBezTo>
                    <a:pt x="238" y="26"/>
                    <a:pt x="215" y="47"/>
                    <a:pt x="187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23" y="47"/>
                    <a:pt x="0" y="26"/>
                    <a:pt x="0" y="0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CC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8456" y="6803"/>
              <a:ext cx="87" cy="69"/>
            </a:xfrm>
            <a:custGeom>
              <a:avLst/>
              <a:gdLst>
                <a:gd name="T0" fmla="*/ 120 w 120"/>
                <a:gd name="T1" fmla="*/ 94 h 94"/>
                <a:gd name="T2" fmla="*/ 51 w 120"/>
                <a:gd name="T3" fmla="*/ 94 h 94"/>
                <a:gd name="T4" fmla="*/ 0 w 120"/>
                <a:gd name="T5" fmla="*/ 47 h 94"/>
                <a:gd name="T6" fmla="*/ 51 w 120"/>
                <a:gd name="T7" fmla="*/ 0 h 94"/>
                <a:gd name="T8" fmla="*/ 120 w 120"/>
                <a:gd name="T9" fmla="*/ 0 h 94"/>
                <a:gd name="T10" fmla="*/ 120 w 120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94">
                  <a:moveTo>
                    <a:pt x="120" y="94"/>
                  </a:moveTo>
                  <a:cubicBezTo>
                    <a:pt x="51" y="94"/>
                    <a:pt x="51" y="94"/>
                    <a:pt x="51" y="94"/>
                  </a:cubicBezTo>
                  <a:cubicBezTo>
                    <a:pt x="23" y="94"/>
                    <a:pt x="0" y="73"/>
                    <a:pt x="0" y="47"/>
                  </a:cubicBezTo>
                  <a:cubicBezTo>
                    <a:pt x="0" y="21"/>
                    <a:pt x="23" y="0"/>
                    <a:pt x="51" y="0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1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8456" y="6837"/>
              <a:ext cx="87" cy="35"/>
            </a:xfrm>
            <a:custGeom>
              <a:avLst/>
              <a:gdLst>
                <a:gd name="T0" fmla="*/ 120 w 120"/>
                <a:gd name="T1" fmla="*/ 47 h 47"/>
                <a:gd name="T2" fmla="*/ 51 w 120"/>
                <a:gd name="T3" fmla="*/ 47 h 47"/>
                <a:gd name="T4" fmla="*/ 0 w 120"/>
                <a:gd name="T5" fmla="*/ 0 h 47"/>
                <a:gd name="T6" fmla="*/ 120 w 120"/>
                <a:gd name="T7" fmla="*/ 0 h 47"/>
                <a:gd name="T8" fmla="*/ 120 w 12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7">
                  <a:moveTo>
                    <a:pt x="120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23" y="47"/>
                    <a:pt x="0" y="26"/>
                    <a:pt x="0" y="0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120" y="4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8450" y="6707"/>
              <a:ext cx="129" cy="170"/>
            </a:xfrm>
            <a:custGeom>
              <a:avLst/>
              <a:gdLst>
                <a:gd name="T0" fmla="*/ 29 w 178"/>
                <a:gd name="T1" fmla="*/ 219 h 232"/>
                <a:gd name="T2" fmla="*/ 95 w 178"/>
                <a:gd name="T3" fmla="*/ 198 h 232"/>
                <a:gd name="T4" fmla="*/ 164 w 178"/>
                <a:gd name="T5" fmla="*/ 81 h 232"/>
                <a:gd name="T6" fmla="*/ 149 w 178"/>
                <a:gd name="T7" fmla="*/ 13 h 232"/>
                <a:gd name="T8" fmla="*/ 83 w 178"/>
                <a:gd name="T9" fmla="*/ 34 h 232"/>
                <a:gd name="T10" fmla="*/ 14 w 178"/>
                <a:gd name="T11" fmla="*/ 151 h 232"/>
                <a:gd name="T12" fmla="*/ 29 w 178"/>
                <a:gd name="T13" fmla="*/ 2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32">
                  <a:moveTo>
                    <a:pt x="29" y="219"/>
                  </a:moveTo>
                  <a:cubicBezTo>
                    <a:pt x="51" y="232"/>
                    <a:pt x="81" y="223"/>
                    <a:pt x="95" y="198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78" y="56"/>
                    <a:pt x="171" y="26"/>
                    <a:pt x="149" y="13"/>
                  </a:cubicBezTo>
                  <a:cubicBezTo>
                    <a:pt x="127" y="0"/>
                    <a:pt x="97" y="9"/>
                    <a:pt x="83" y="34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0" y="176"/>
                    <a:pt x="7" y="206"/>
                    <a:pt x="29" y="219"/>
                  </a:cubicBezTo>
                  <a:close/>
                </a:path>
              </a:pathLst>
            </a:custGeom>
            <a:solidFill>
              <a:srgbClr val="6CC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8471" y="6717"/>
              <a:ext cx="108" cy="160"/>
            </a:xfrm>
            <a:custGeom>
              <a:avLst/>
              <a:gdLst>
                <a:gd name="T0" fmla="*/ 0 w 149"/>
                <a:gd name="T1" fmla="*/ 206 h 219"/>
                <a:gd name="T2" fmla="*/ 66 w 149"/>
                <a:gd name="T3" fmla="*/ 185 h 219"/>
                <a:gd name="T4" fmla="*/ 135 w 149"/>
                <a:gd name="T5" fmla="*/ 68 h 219"/>
                <a:gd name="T6" fmla="*/ 120 w 149"/>
                <a:gd name="T7" fmla="*/ 0 h 219"/>
                <a:gd name="T8" fmla="*/ 0 w 149"/>
                <a:gd name="T9" fmla="*/ 20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19">
                  <a:moveTo>
                    <a:pt x="0" y="206"/>
                  </a:moveTo>
                  <a:cubicBezTo>
                    <a:pt x="22" y="219"/>
                    <a:pt x="52" y="210"/>
                    <a:pt x="66" y="185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49" y="43"/>
                    <a:pt x="142" y="13"/>
                    <a:pt x="120" y="0"/>
                  </a:cubicBezTo>
                  <a:lnTo>
                    <a:pt x="0" y="206"/>
                  </a:lnTo>
                  <a:close/>
                </a:path>
              </a:pathLst>
            </a:custGeom>
            <a:solidFill>
              <a:srgbClr val="62C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8485" y="6707"/>
              <a:ext cx="94" cy="103"/>
            </a:xfrm>
            <a:custGeom>
              <a:avLst/>
              <a:gdLst>
                <a:gd name="T0" fmla="*/ 81 w 130"/>
                <a:gd name="T1" fmla="*/ 141 h 141"/>
                <a:gd name="T2" fmla="*/ 116 w 130"/>
                <a:gd name="T3" fmla="*/ 81 h 141"/>
                <a:gd name="T4" fmla="*/ 101 w 130"/>
                <a:gd name="T5" fmla="*/ 13 h 141"/>
                <a:gd name="T6" fmla="*/ 35 w 130"/>
                <a:gd name="T7" fmla="*/ 34 h 141"/>
                <a:gd name="T8" fmla="*/ 0 w 130"/>
                <a:gd name="T9" fmla="*/ 93 h 141"/>
                <a:gd name="T10" fmla="*/ 81 w 130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41">
                  <a:moveTo>
                    <a:pt x="81" y="141"/>
                  </a:moveTo>
                  <a:cubicBezTo>
                    <a:pt x="116" y="81"/>
                    <a:pt x="116" y="81"/>
                    <a:pt x="116" y="81"/>
                  </a:cubicBezTo>
                  <a:cubicBezTo>
                    <a:pt x="130" y="56"/>
                    <a:pt x="123" y="26"/>
                    <a:pt x="101" y="13"/>
                  </a:cubicBezTo>
                  <a:cubicBezTo>
                    <a:pt x="79" y="0"/>
                    <a:pt x="49" y="9"/>
                    <a:pt x="35" y="34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8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auto">
            <a:xfrm>
              <a:off x="8514" y="6717"/>
              <a:ext cx="65" cy="93"/>
            </a:xfrm>
            <a:custGeom>
              <a:avLst/>
              <a:gdLst>
                <a:gd name="T0" fmla="*/ 41 w 90"/>
                <a:gd name="T1" fmla="*/ 128 h 128"/>
                <a:gd name="T2" fmla="*/ 76 w 90"/>
                <a:gd name="T3" fmla="*/ 68 h 128"/>
                <a:gd name="T4" fmla="*/ 61 w 90"/>
                <a:gd name="T5" fmla="*/ 0 h 128"/>
                <a:gd name="T6" fmla="*/ 0 w 90"/>
                <a:gd name="T7" fmla="*/ 104 h 128"/>
                <a:gd name="T8" fmla="*/ 41 w 90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8">
                  <a:moveTo>
                    <a:pt x="41" y="128"/>
                  </a:moveTo>
                  <a:cubicBezTo>
                    <a:pt x="76" y="68"/>
                    <a:pt x="76" y="68"/>
                    <a:pt x="76" y="68"/>
                  </a:cubicBezTo>
                  <a:cubicBezTo>
                    <a:pt x="90" y="43"/>
                    <a:pt x="83" y="13"/>
                    <a:pt x="61" y="0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41" y="12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</p:grpSp>
      <p:grpSp>
        <p:nvGrpSpPr>
          <p:cNvPr id="121881" name="Group 39"/>
          <p:cNvGrpSpPr>
            <a:grpSpLocks noChangeAspect="1"/>
          </p:cNvGrpSpPr>
          <p:nvPr/>
        </p:nvGrpSpPr>
        <p:grpSpPr bwMode="auto">
          <a:xfrm>
            <a:off x="8194676" y="3863975"/>
            <a:ext cx="658813" cy="363538"/>
            <a:chOff x="8503" y="4259"/>
            <a:chExt cx="222" cy="122"/>
          </a:xfrm>
        </p:grpSpPr>
        <p:sp>
          <p:nvSpPr>
            <p:cNvPr id="58" name="AutoShape 38"/>
            <p:cNvSpPr>
              <a:spLocks noChangeAspect="1" noChangeArrowheads="1" noTextEdit="1"/>
            </p:cNvSpPr>
            <p:nvPr/>
          </p:nvSpPr>
          <p:spPr bwMode="auto">
            <a:xfrm>
              <a:off x="8503" y="4259"/>
              <a:ext cx="22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59" name="Rectangle 40"/>
            <p:cNvSpPr>
              <a:spLocks noChangeArrowheads="1"/>
            </p:cNvSpPr>
            <p:nvPr/>
          </p:nvSpPr>
          <p:spPr bwMode="auto">
            <a:xfrm>
              <a:off x="8718" y="4345"/>
              <a:ext cx="8" cy="5"/>
            </a:xfrm>
            <a:prstGeom prst="rect">
              <a:avLst/>
            </a:prstGeom>
            <a:solidFill>
              <a:srgbClr val="454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8578" y="4258"/>
              <a:ext cx="144" cy="96"/>
            </a:xfrm>
            <a:custGeom>
              <a:avLst/>
              <a:gdLst>
                <a:gd name="T0" fmla="*/ 0 w 198"/>
                <a:gd name="T1" fmla="*/ 0 h 132"/>
                <a:gd name="T2" fmla="*/ 0 w 198"/>
                <a:gd name="T3" fmla="*/ 132 h 132"/>
                <a:gd name="T4" fmla="*/ 110 w 198"/>
                <a:gd name="T5" fmla="*/ 132 h 132"/>
                <a:gd name="T6" fmla="*/ 133 w 198"/>
                <a:gd name="T7" fmla="*/ 120 h 132"/>
                <a:gd name="T8" fmla="*/ 155 w 198"/>
                <a:gd name="T9" fmla="*/ 132 h 132"/>
                <a:gd name="T10" fmla="*/ 198 w 198"/>
                <a:gd name="T11" fmla="*/ 132 h 132"/>
                <a:gd name="T12" fmla="*/ 198 w 198"/>
                <a:gd name="T13" fmla="*/ 0 h 132"/>
                <a:gd name="T14" fmla="*/ 0 w 198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132">
                  <a:moveTo>
                    <a:pt x="0" y="0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5" y="125"/>
                    <a:pt x="123" y="120"/>
                    <a:pt x="133" y="120"/>
                  </a:cubicBezTo>
                  <a:cubicBezTo>
                    <a:pt x="142" y="120"/>
                    <a:pt x="150" y="125"/>
                    <a:pt x="155" y="132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8556" y="4271"/>
              <a:ext cx="12" cy="16"/>
            </a:xfrm>
            <a:prstGeom prst="rect">
              <a:avLst/>
            </a:prstGeom>
            <a:solidFill>
              <a:srgbClr val="EF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8502" y="4274"/>
              <a:ext cx="76" cy="80"/>
            </a:xfrm>
            <a:custGeom>
              <a:avLst/>
              <a:gdLst>
                <a:gd name="T0" fmla="*/ 57 w 105"/>
                <a:gd name="T1" fmla="*/ 0 h 110"/>
                <a:gd name="T2" fmla="*/ 24 w 105"/>
                <a:gd name="T3" fmla="*/ 51 h 110"/>
                <a:gd name="T4" fmla="*/ 0 w 105"/>
                <a:gd name="T5" fmla="*/ 56 h 110"/>
                <a:gd name="T6" fmla="*/ 0 w 105"/>
                <a:gd name="T7" fmla="*/ 77 h 110"/>
                <a:gd name="T8" fmla="*/ 0 w 105"/>
                <a:gd name="T9" fmla="*/ 110 h 110"/>
                <a:gd name="T10" fmla="*/ 27 w 105"/>
                <a:gd name="T11" fmla="*/ 110 h 110"/>
                <a:gd name="T12" fmla="*/ 49 w 105"/>
                <a:gd name="T13" fmla="*/ 98 h 110"/>
                <a:gd name="T14" fmla="*/ 71 w 105"/>
                <a:gd name="T15" fmla="*/ 110 h 110"/>
                <a:gd name="T16" fmla="*/ 105 w 105"/>
                <a:gd name="T17" fmla="*/ 110 h 110"/>
                <a:gd name="T18" fmla="*/ 105 w 105"/>
                <a:gd name="T19" fmla="*/ 0 h 110"/>
                <a:gd name="T20" fmla="*/ 57 w 105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10">
                  <a:moveTo>
                    <a:pt x="57" y="0"/>
                  </a:moveTo>
                  <a:cubicBezTo>
                    <a:pt x="24" y="51"/>
                    <a:pt x="24" y="51"/>
                    <a:pt x="24" y="5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1" y="103"/>
                    <a:pt x="39" y="98"/>
                    <a:pt x="49" y="98"/>
                  </a:cubicBezTo>
                  <a:cubicBezTo>
                    <a:pt x="58" y="98"/>
                    <a:pt x="66" y="103"/>
                    <a:pt x="71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63" name="Rectangle 44"/>
            <p:cNvSpPr>
              <a:spLocks noChangeArrowheads="1"/>
            </p:cNvSpPr>
            <p:nvPr/>
          </p:nvSpPr>
          <p:spPr bwMode="auto">
            <a:xfrm>
              <a:off x="8596" y="4274"/>
              <a:ext cx="43" cy="8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8528" y="4282"/>
              <a:ext cx="29" cy="28"/>
            </a:xfrm>
            <a:custGeom>
              <a:avLst/>
              <a:gdLst>
                <a:gd name="T0" fmla="*/ 17 w 29"/>
                <a:gd name="T1" fmla="*/ 0 h 28"/>
                <a:gd name="T2" fmla="*/ 29 w 29"/>
                <a:gd name="T3" fmla="*/ 0 h 28"/>
                <a:gd name="T4" fmla="*/ 29 w 29"/>
                <a:gd name="T5" fmla="*/ 28 h 28"/>
                <a:gd name="T6" fmla="*/ 0 w 29"/>
                <a:gd name="T7" fmla="*/ 28 h 28"/>
                <a:gd name="T8" fmla="*/ 17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7" y="0"/>
                  </a:moveTo>
                  <a:lnTo>
                    <a:pt x="29" y="0"/>
                  </a:lnTo>
                  <a:lnTo>
                    <a:pt x="29" y="28"/>
                  </a:lnTo>
                  <a:lnTo>
                    <a:pt x="0" y="2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CC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auto">
            <a:xfrm>
              <a:off x="8662" y="4280"/>
              <a:ext cx="32" cy="33"/>
            </a:xfrm>
            <a:prstGeom prst="ellipse">
              <a:avLst/>
            </a:prstGeom>
            <a:solidFill>
              <a:srgbClr val="EF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66" name="Rectangle 47"/>
            <p:cNvSpPr>
              <a:spLocks noChangeArrowheads="1"/>
            </p:cNvSpPr>
            <p:nvPr/>
          </p:nvSpPr>
          <p:spPr bwMode="auto">
            <a:xfrm>
              <a:off x="8502" y="4330"/>
              <a:ext cx="5" cy="20"/>
            </a:xfrm>
            <a:prstGeom prst="rect">
              <a:avLst/>
            </a:prstGeom>
            <a:solidFill>
              <a:srgbClr val="25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8554" y="4354"/>
              <a:ext cx="104" cy="8"/>
            </a:xfrm>
            <a:custGeom>
              <a:avLst/>
              <a:gdLst>
                <a:gd name="T0" fmla="*/ 101 w 104"/>
                <a:gd name="T1" fmla="*/ 8 h 8"/>
                <a:gd name="T2" fmla="*/ 4 w 104"/>
                <a:gd name="T3" fmla="*/ 8 h 8"/>
                <a:gd name="T4" fmla="*/ 0 w 104"/>
                <a:gd name="T5" fmla="*/ 0 h 8"/>
                <a:gd name="T6" fmla="*/ 104 w 104"/>
                <a:gd name="T7" fmla="*/ 0 h 8"/>
                <a:gd name="T8" fmla="*/ 101 w 10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">
                  <a:moveTo>
                    <a:pt x="101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rgbClr val="454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68" name="Freeform 49"/>
            <p:cNvSpPr>
              <a:spLocks/>
            </p:cNvSpPr>
            <p:nvPr/>
          </p:nvSpPr>
          <p:spPr bwMode="auto">
            <a:xfrm>
              <a:off x="8691" y="4354"/>
              <a:ext cx="31" cy="8"/>
            </a:xfrm>
            <a:custGeom>
              <a:avLst/>
              <a:gdLst>
                <a:gd name="T0" fmla="*/ 31 w 31"/>
                <a:gd name="T1" fmla="*/ 8 h 8"/>
                <a:gd name="T2" fmla="*/ 4 w 31"/>
                <a:gd name="T3" fmla="*/ 8 h 8"/>
                <a:gd name="T4" fmla="*/ 0 w 31"/>
                <a:gd name="T5" fmla="*/ 0 h 8"/>
                <a:gd name="T6" fmla="*/ 31 w 31"/>
                <a:gd name="T7" fmla="*/ 0 h 8"/>
                <a:gd name="T8" fmla="*/ 31 w 3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454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8502" y="4354"/>
              <a:ext cx="20" cy="8"/>
            </a:xfrm>
            <a:custGeom>
              <a:avLst/>
              <a:gdLst>
                <a:gd name="T0" fmla="*/ 0 w 20"/>
                <a:gd name="T1" fmla="*/ 8 h 8"/>
                <a:gd name="T2" fmla="*/ 16 w 20"/>
                <a:gd name="T3" fmla="*/ 8 h 8"/>
                <a:gd name="T4" fmla="*/ 20 w 20"/>
                <a:gd name="T5" fmla="*/ 0 h 8"/>
                <a:gd name="T6" fmla="*/ 0 w 20"/>
                <a:gd name="T7" fmla="*/ 0 h 8"/>
                <a:gd name="T8" fmla="*/ 0 w 2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16" y="8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54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70" name="Oval 51"/>
            <p:cNvSpPr>
              <a:spLocks noChangeArrowheads="1"/>
            </p:cNvSpPr>
            <p:nvPr/>
          </p:nvSpPr>
          <p:spPr bwMode="auto">
            <a:xfrm>
              <a:off x="8658" y="4348"/>
              <a:ext cx="33" cy="32"/>
            </a:xfrm>
            <a:prstGeom prst="ellipse">
              <a:avLst/>
            </a:prstGeom>
            <a:solidFill>
              <a:srgbClr val="25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71" name="Oval 52"/>
            <p:cNvSpPr>
              <a:spLocks noChangeArrowheads="1"/>
            </p:cNvSpPr>
            <p:nvPr/>
          </p:nvSpPr>
          <p:spPr bwMode="auto">
            <a:xfrm>
              <a:off x="8658" y="4348"/>
              <a:ext cx="33" cy="32"/>
            </a:xfrm>
            <a:prstGeom prst="ellipse">
              <a:avLst/>
            </a:prstGeom>
            <a:solidFill>
              <a:srgbClr val="25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72" name="Oval 53"/>
            <p:cNvSpPr>
              <a:spLocks noChangeArrowheads="1"/>
            </p:cNvSpPr>
            <p:nvPr/>
          </p:nvSpPr>
          <p:spPr bwMode="auto">
            <a:xfrm>
              <a:off x="8666" y="4356"/>
              <a:ext cx="17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73" name="Oval 54"/>
            <p:cNvSpPr>
              <a:spLocks noChangeArrowheads="1"/>
            </p:cNvSpPr>
            <p:nvPr/>
          </p:nvSpPr>
          <p:spPr bwMode="auto">
            <a:xfrm>
              <a:off x="8522" y="4348"/>
              <a:ext cx="32" cy="32"/>
            </a:xfrm>
            <a:prstGeom prst="ellipse">
              <a:avLst/>
            </a:prstGeom>
            <a:solidFill>
              <a:srgbClr val="25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74" name="Oval 55"/>
            <p:cNvSpPr>
              <a:spLocks noChangeArrowheads="1"/>
            </p:cNvSpPr>
            <p:nvPr/>
          </p:nvSpPr>
          <p:spPr bwMode="auto">
            <a:xfrm>
              <a:off x="8530" y="4356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75" name="Rectangle 56"/>
            <p:cNvSpPr>
              <a:spLocks noChangeArrowheads="1"/>
            </p:cNvSpPr>
            <p:nvPr/>
          </p:nvSpPr>
          <p:spPr bwMode="auto">
            <a:xfrm>
              <a:off x="8676" y="4287"/>
              <a:ext cx="4" cy="20"/>
            </a:xfrm>
            <a:prstGeom prst="rect">
              <a:avLst/>
            </a:pr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76" name="Rectangle 57"/>
            <p:cNvSpPr>
              <a:spLocks noChangeArrowheads="1"/>
            </p:cNvSpPr>
            <p:nvPr/>
          </p:nvSpPr>
          <p:spPr bwMode="auto">
            <a:xfrm>
              <a:off x="8668" y="4295"/>
              <a:ext cx="20" cy="3"/>
            </a:xfrm>
            <a:prstGeom prst="rect">
              <a:avLst/>
            </a:pr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77" name="Rectangle 58"/>
            <p:cNvSpPr>
              <a:spLocks noChangeArrowheads="1"/>
            </p:cNvSpPr>
            <p:nvPr/>
          </p:nvSpPr>
          <p:spPr bwMode="auto">
            <a:xfrm>
              <a:off x="8605" y="4282"/>
              <a:ext cx="27" cy="28"/>
            </a:xfrm>
            <a:prstGeom prst="rect">
              <a:avLst/>
            </a:prstGeom>
            <a:solidFill>
              <a:srgbClr val="6CC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78" name="Rectangle 59"/>
            <p:cNvSpPr>
              <a:spLocks noChangeArrowheads="1"/>
            </p:cNvSpPr>
            <p:nvPr/>
          </p:nvSpPr>
          <p:spPr bwMode="auto">
            <a:xfrm>
              <a:off x="8576" y="4274"/>
              <a:ext cx="2" cy="8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79" name="Rectangle 60"/>
            <p:cNvSpPr>
              <a:spLocks noChangeArrowheads="1"/>
            </p:cNvSpPr>
            <p:nvPr/>
          </p:nvSpPr>
          <p:spPr bwMode="auto">
            <a:xfrm>
              <a:off x="8502" y="4322"/>
              <a:ext cx="220" cy="4"/>
            </a:xfrm>
            <a:prstGeom prst="rect">
              <a:avLst/>
            </a:prstGeom>
            <a:solidFill>
              <a:srgbClr val="EF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</p:grpSp>
      <p:sp>
        <p:nvSpPr>
          <p:cNvPr id="96" name="Freeform 65"/>
          <p:cNvSpPr>
            <a:spLocks/>
          </p:cNvSpPr>
          <p:nvPr/>
        </p:nvSpPr>
        <p:spPr bwMode="auto">
          <a:xfrm>
            <a:off x="10639426" y="2833688"/>
            <a:ext cx="3175" cy="11112"/>
          </a:xfrm>
          <a:custGeom>
            <a:avLst/>
            <a:gdLst>
              <a:gd name="T0" fmla="*/ 7 w 7"/>
              <a:gd name="T1" fmla="*/ 29 h 29"/>
              <a:gd name="T2" fmla="*/ 0 w 7"/>
              <a:gd name="T3" fmla="*/ 0 h 29"/>
              <a:gd name="T4" fmla="*/ 7 w 7"/>
              <a:gd name="T5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9">
                <a:moveTo>
                  <a:pt x="7" y="29"/>
                </a:moveTo>
                <a:lnTo>
                  <a:pt x="0" y="0"/>
                </a:lnTo>
                <a:lnTo>
                  <a:pt x="7" y="2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97" name="Line 66"/>
          <p:cNvSpPr>
            <a:spLocks noChangeShapeType="1"/>
          </p:cNvSpPr>
          <p:nvPr/>
        </p:nvSpPr>
        <p:spPr bwMode="auto">
          <a:xfrm flipH="1" flipV="1">
            <a:off x="10639426" y="2833688"/>
            <a:ext cx="3175" cy="111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98" name="Freeform 67"/>
          <p:cNvSpPr>
            <a:spLocks/>
          </p:cNvSpPr>
          <p:nvPr/>
        </p:nvSpPr>
        <p:spPr bwMode="auto">
          <a:xfrm>
            <a:off x="12260263" y="2832100"/>
            <a:ext cx="3175" cy="12700"/>
          </a:xfrm>
          <a:custGeom>
            <a:avLst/>
            <a:gdLst>
              <a:gd name="T0" fmla="*/ 7 w 7"/>
              <a:gd name="T1" fmla="*/ 0 h 33"/>
              <a:gd name="T2" fmla="*/ 0 w 7"/>
              <a:gd name="T3" fmla="*/ 33 h 33"/>
              <a:gd name="T4" fmla="*/ 7 w 7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3">
                <a:moveTo>
                  <a:pt x="7" y="0"/>
                </a:moveTo>
                <a:lnTo>
                  <a:pt x="0" y="33"/>
                </a:lnTo>
                <a:lnTo>
                  <a:pt x="7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99" name="Line 68"/>
          <p:cNvSpPr>
            <a:spLocks noChangeShapeType="1"/>
          </p:cNvSpPr>
          <p:nvPr/>
        </p:nvSpPr>
        <p:spPr bwMode="auto">
          <a:xfrm flipH="1">
            <a:off x="12260263" y="2832100"/>
            <a:ext cx="3175" cy="127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100" name="Freeform 69"/>
          <p:cNvSpPr>
            <a:spLocks noEditPoints="1"/>
          </p:cNvSpPr>
          <p:nvPr/>
        </p:nvSpPr>
        <p:spPr bwMode="auto">
          <a:xfrm>
            <a:off x="10639426" y="2832100"/>
            <a:ext cx="100013" cy="12700"/>
          </a:xfrm>
          <a:custGeom>
            <a:avLst/>
            <a:gdLst>
              <a:gd name="T0" fmla="*/ 7 w 253"/>
              <a:gd name="T1" fmla="*/ 33 h 33"/>
              <a:gd name="T2" fmla="*/ 0 w 253"/>
              <a:gd name="T3" fmla="*/ 4 h 33"/>
              <a:gd name="T4" fmla="*/ 7 w 253"/>
              <a:gd name="T5" fmla="*/ 33 h 33"/>
              <a:gd name="T6" fmla="*/ 253 w 253"/>
              <a:gd name="T7" fmla="*/ 0 h 33"/>
              <a:gd name="T8" fmla="*/ 246 w 253"/>
              <a:gd name="T9" fmla="*/ 33 h 33"/>
              <a:gd name="T10" fmla="*/ 253 w 253"/>
              <a:gd name="T1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" h="33">
                <a:moveTo>
                  <a:pt x="7" y="33"/>
                </a:moveTo>
                <a:lnTo>
                  <a:pt x="0" y="4"/>
                </a:lnTo>
                <a:lnTo>
                  <a:pt x="7" y="33"/>
                </a:lnTo>
                <a:close/>
                <a:moveTo>
                  <a:pt x="253" y="0"/>
                </a:moveTo>
                <a:lnTo>
                  <a:pt x="246" y="33"/>
                </a:lnTo>
                <a:lnTo>
                  <a:pt x="253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101" name="Freeform 70"/>
          <p:cNvSpPr>
            <a:spLocks noEditPoints="1"/>
          </p:cNvSpPr>
          <p:nvPr/>
        </p:nvSpPr>
        <p:spPr bwMode="auto">
          <a:xfrm>
            <a:off x="10639426" y="2832100"/>
            <a:ext cx="100013" cy="12700"/>
          </a:xfrm>
          <a:custGeom>
            <a:avLst/>
            <a:gdLst>
              <a:gd name="T0" fmla="*/ 7 w 253"/>
              <a:gd name="T1" fmla="*/ 33 h 33"/>
              <a:gd name="T2" fmla="*/ 0 w 253"/>
              <a:gd name="T3" fmla="*/ 4 h 33"/>
              <a:gd name="T4" fmla="*/ 253 w 253"/>
              <a:gd name="T5" fmla="*/ 0 h 33"/>
              <a:gd name="T6" fmla="*/ 246 w 253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3" h="33">
                <a:moveTo>
                  <a:pt x="7" y="33"/>
                </a:moveTo>
                <a:lnTo>
                  <a:pt x="0" y="4"/>
                </a:lnTo>
                <a:moveTo>
                  <a:pt x="253" y="0"/>
                </a:moveTo>
                <a:lnTo>
                  <a:pt x="246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102" name="Freeform 71"/>
          <p:cNvSpPr>
            <a:spLocks/>
          </p:cNvSpPr>
          <p:nvPr/>
        </p:nvSpPr>
        <p:spPr bwMode="auto">
          <a:xfrm>
            <a:off x="10639425" y="2827338"/>
            <a:ext cx="0" cy="6350"/>
          </a:xfrm>
          <a:custGeom>
            <a:avLst/>
            <a:gdLst>
              <a:gd name="T0" fmla="*/ 17 h 17"/>
              <a:gd name="T1" fmla="*/ 0 h 17"/>
              <a:gd name="T2" fmla="*/ 17 h 1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7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103" name="Line 72"/>
          <p:cNvSpPr>
            <a:spLocks noChangeShapeType="1"/>
          </p:cNvSpPr>
          <p:nvPr/>
        </p:nvSpPr>
        <p:spPr bwMode="auto">
          <a:xfrm flipV="1">
            <a:off x="10639425" y="2827338"/>
            <a:ext cx="0" cy="63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sp>
        <p:nvSpPr>
          <p:cNvPr id="105" name="Freeform 74"/>
          <p:cNvSpPr>
            <a:spLocks/>
          </p:cNvSpPr>
          <p:nvPr/>
        </p:nvSpPr>
        <p:spPr bwMode="auto">
          <a:xfrm>
            <a:off x="12263438" y="2827338"/>
            <a:ext cx="0" cy="4762"/>
          </a:xfrm>
          <a:custGeom>
            <a:avLst/>
            <a:gdLst>
              <a:gd name="T0" fmla="*/ 13 h 13"/>
              <a:gd name="T1" fmla="*/ 7 h 13"/>
              <a:gd name="T2" fmla="*/ 0 h 1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3">
                <a:moveTo>
                  <a:pt x="0" y="13"/>
                </a:moveTo>
                <a:cubicBezTo>
                  <a:pt x="0" y="11"/>
                  <a:pt x="0" y="9"/>
                  <a:pt x="0" y="7"/>
                </a:cubicBezTo>
                <a:cubicBezTo>
                  <a:pt x="0" y="5"/>
                  <a:pt x="0" y="2"/>
                  <a:pt x="0" y="0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9" tIns="17149" rIns="34299" bIns="17149"/>
          <a:lstStyle/>
          <a:p>
            <a:pPr defTabSz="685846">
              <a:defRPr/>
            </a:pPr>
            <a:endParaRPr lang="en-US" sz="1350" dirty="0">
              <a:solidFill>
                <a:prstClr val="black"/>
              </a:solidFill>
              <a:latin typeface="Lato Light"/>
              <a:cs typeface="Arial" panose="020B0604020202020204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9489368" y="2797120"/>
            <a:ext cx="619789" cy="524315"/>
            <a:chOff x="23609342" y="4709608"/>
            <a:chExt cx="1652340" cy="1397808"/>
          </a:xfrm>
          <a:solidFill>
            <a:srgbClr val="D6403F"/>
          </a:solidFill>
        </p:grpSpPr>
        <p:sp>
          <p:nvSpPr>
            <p:cNvPr id="95" name="Freeform 64"/>
            <p:cNvSpPr>
              <a:spLocks noEditPoints="1"/>
            </p:cNvSpPr>
            <p:nvPr/>
          </p:nvSpPr>
          <p:spPr bwMode="auto">
            <a:xfrm>
              <a:off x="23609342" y="4709608"/>
              <a:ext cx="1652340" cy="1397808"/>
            </a:xfrm>
            <a:custGeom>
              <a:avLst/>
              <a:gdLst>
                <a:gd name="T0" fmla="*/ 2067 w 2167"/>
                <a:gd name="T1" fmla="*/ 1518 h 1834"/>
                <a:gd name="T2" fmla="*/ 1265 w 2167"/>
                <a:gd name="T3" fmla="*/ 130 h 1834"/>
                <a:gd name="T4" fmla="*/ 1083 w 2167"/>
                <a:gd name="T5" fmla="*/ 0 h 1834"/>
                <a:gd name="T6" fmla="*/ 901 w 2167"/>
                <a:gd name="T7" fmla="*/ 130 h 1834"/>
                <a:gd name="T8" fmla="*/ 100 w 2167"/>
                <a:gd name="T9" fmla="*/ 1518 h 1834"/>
                <a:gd name="T10" fmla="*/ 282 w 2167"/>
                <a:gd name="T11" fmla="*/ 1834 h 1834"/>
                <a:gd name="T12" fmla="*/ 1884 w 2167"/>
                <a:gd name="T13" fmla="*/ 1834 h 1834"/>
                <a:gd name="T14" fmla="*/ 2067 w 2167"/>
                <a:gd name="T15" fmla="*/ 1518 h 1834"/>
                <a:gd name="T16" fmla="*/ 1956 w 2167"/>
                <a:gd name="T17" fmla="*/ 1664 h 1834"/>
                <a:gd name="T18" fmla="*/ 1884 w 2167"/>
                <a:gd name="T19" fmla="*/ 1681 h 1834"/>
                <a:gd name="T20" fmla="*/ 282 w 2167"/>
                <a:gd name="T21" fmla="*/ 1681 h 1834"/>
                <a:gd name="T22" fmla="*/ 211 w 2167"/>
                <a:gd name="T23" fmla="*/ 1665 h 1834"/>
                <a:gd name="T24" fmla="*/ 232 w 2167"/>
                <a:gd name="T25" fmla="*/ 1594 h 1834"/>
                <a:gd name="T26" fmla="*/ 1033 w 2167"/>
                <a:gd name="T27" fmla="*/ 207 h 1834"/>
                <a:gd name="T28" fmla="*/ 1083 w 2167"/>
                <a:gd name="T29" fmla="*/ 153 h 1834"/>
                <a:gd name="T30" fmla="*/ 1133 w 2167"/>
                <a:gd name="T31" fmla="*/ 207 h 1834"/>
                <a:gd name="T32" fmla="*/ 1934 w 2167"/>
                <a:gd name="T33" fmla="*/ 1594 h 1834"/>
                <a:gd name="T34" fmla="*/ 1956 w 2167"/>
                <a:gd name="T35" fmla="*/ 166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7" h="1834">
                  <a:moveTo>
                    <a:pt x="2067" y="1518"/>
                  </a:moveTo>
                  <a:cubicBezTo>
                    <a:pt x="1265" y="130"/>
                    <a:pt x="1265" y="130"/>
                    <a:pt x="1265" y="130"/>
                  </a:cubicBezTo>
                  <a:cubicBezTo>
                    <a:pt x="1215" y="43"/>
                    <a:pt x="1149" y="0"/>
                    <a:pt x="1083" y="0"/>
                  </a:cubicBezTo>
                  <a:cubicBezTo>
                    <a:pt x="1017" y="0"/>
                    <a:pt x="951" y="43"/>
                    <a:pt x="901" y="130"/>
                  </a:cubicBezTo>
                  <a:cubicBezTo>
                    <a:pt x="100" y="1518"/>
                    <a:pt x="100" y="1518"/>
                    <a:pt x="100" y="1518"/>
                  </a:cubicBezTo>
                  <a:cubicBezTo>
                    <a:pt x="0" y="1692"/>
                    <a:pt x="82" y="1834"/>
                    <a:pt x="282" y="1834"/>
                  </a:cubicBezTo>
                  <a:cubicBezTo>
                    <a:pt x="1884" y="1834"/>
                    <a:pt x="1884" y="1834"/>
                    <a:pt x="1884" y="1834"/>
                  </a:cubicBezTo>
                  <a:cubicBezTo>
                    <a:pt x="2085" y="1834"/>
                    <a:pt x="2167" y="1692"/>
                    <a:pt x="2067" y="1518"/>
                  </a:cubicBezTo>
                  <a:close/>
                  <a:moveTo>
                    <a:pt x="1956" y="1664"/>
                  </a:moveTo>
                  <a:cubicBezTo>
                    <a:pt x="1954" y="1668"/>
                    <a:pt x="1933" y="1681"/>
                    <a:pt x="1884" y="1681"/>
                  </a:cubicBezTo>
                  <a:cubicBezTo>
                    <a:pt x="282" y="1681"/>
                    <a:pt x="282" y="1681"/>
                    <a:pt x="282" y="1681"/>
                  </a:cubicBezTo>
                  <a:cubicBezTo>
                    <a:pt x="233" y="1681"/>
                    <a:pt x="213" y="1668"/>
                    <a:pt x="211" y="1665"/>
                  </a:cubicBezTo>
                  <a:cubicBezTo>
                    <a:pt x="209" y="1661"/>
                    <a:pt x="208" y="1637"/>
                    <a:pt x="232" y="1594"/>
                  </a:cubicBezTo>
                  <a:cubicBezTo>
                    <a:pt x="1033" y="207"/>
                    <a:pt x="1033" y="207"/>
                    <a:pt x="1033" y="207"/>
                  </a:cubicBezTo>
                  <a:cubicBezTo>
                    <a:pt x="1058" y="164"/>
                    <a:pt x="1079" y="153"/>
                    <a:pt x="1083" y="153"/>
                  </a:cubicBezTo>
                  <a:cubicBezTo>
                    <a:pt x="1087" y="153"/>
                    <a:pt x="1109" y="164"/>
                    <a:pt x="1133" y="207"/>
                  </a:cubicBezTo>
                  <a:cubicBezTo>
                    <a:pt x="1934" y="1594"/>
                    <a:pt x="1934" y="1594"/>
                    <a:pt x="1934" y="1594"/>
                  </a:cubicBezTo>
                  <a:cubicBezTo>
                    <a:pt x="1959" y="1637"/>
                    <a:pt x="1957" y="1661"/>
                    <a:pt x="1956" y="1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04" name="Freeform 73"/>
            <p:cNvSpPr>
              <a:spLocks/>
            </p:cNvSpPr>
            <p:nvPr/>
          </p:nvSpPr>
          <p:spPr bwMode="auto">
            <a:xfrm>
              <a:off x="24300822" y="5139131"/>
              <a:ext cx="268320" cy="536639"/>
            </a:xfrm>
            <a:custGeom>
              <a:avLst/>
              <a:gdLst>
                <a:gd name="T0" fmla="*/ 0 w 352"/>
                <a:gd name="T1" fmla="*/ 150 h 705"/>
                <a:gd name="T2" fmla="*/ 172 w 352"/>
                <a:gd name="T3" fmla="*/ 0 h 705"/>
                <a:gd name="T4" fmla="*/ 352 w 352"/>
                <a:gd name="T5" fmla="*/ 154 h 705"/>
                <a:gd name="T6" fmla="*/ 352 w 352"/>
                <a:gd name="T7" fmla="*/ 161 h 705"/>
                <a:gd name="T8" fmla="*/ 352 w 352"/>
                <a:gd name="T9" fmla="*/ 167 h 705"/>
                <a:gd name="T10" fmla="*/ 342 w 352"/>
                <a:gd name="T11" fmla="*/ 214 h 705"/>
                <a:gd name="T12" fmla="*/ 244 w 352"/>
                <a:gd name="T13" fmla="*/ 681 h 705"/>
                <a:gd name="T14" fmla="*/ 215 w 352"/>
                <a:gd name="T15" fmla="*/ 705 h 705"/>
                <a:gd name="T16" fmla="*/ 212 w 352"/>
                <a:gd name="T17" fmla="*/ 705 h 705"/>
                <a:gd name="T18" fmla="*/ 212 w 352"/>
                <a:gd name="T19" fmla="*/ 705 h 705"/>
                <a:gd name="T20" fmla="*/ 208 w 352"/>
                <a:gd name="T21" fmla="*/ 705 h 705"/>
                <a:gd name="T22" fmla="*/ 136 w 352"/>
                <a:gd name="T23" fmla="*/ 705 h 705"/>
                <a:gd name="T24" fmla="*/ 107 w 352"/>
                <a:gd name="T25" fmla="*/ 681 h 705"/>
                <a:gd name="T26" fmla="*/ 9 w 352"/>
                <a:gd name="T27" fmla="*/ 213 h 705"/>
                <a:gd name="T28" fmla="*/ 0 w 352"/>
                <a:gd name="T29" fmla="*/ 173 h 705"/>
                <a:gd name="T30" fmla="*/ 0 w 352"/>
                <a:gd name="T31" fmla="*/ 15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705">
                  <a:moveTo>
                    <a:pt x="0" y="150"/>
                  </a:moveTo>
                  <a:cubicBezTo>
                    <a:pt x="5" y="66"/>
                    <a:pt x="77" y="0"/>
                    <a:pt x="172" y="0"/>
                  </a:cubicBezTo>
                  <a:cubicBezTo>
                    <a:pt x="269" y="0"/>
                    <a:pt x="348" y="68"/>
                    <a:pt x="352" y="154"/>
                  </a:cubicBezTo>
                  <a:cubicBezTo>
                    <a:pt x="352" y="156"/>
                    <a:pt x="352" y="159"/>
                    <a:pt x="352" y="161"/>
                  </a:cubicBezTo>
                  <a:cubicBezTo>
                    <a:pt x="352" y="163"/>
                    <a:pt x="352" y="165"/>
                    <a:pt x="352" y="167"/>
                  </a:cubicBezTo>
                  <a:cubicBezTo>
                    <a:pt x="342" y="214"/>
                    <a:pt x="342" y="214"/>
                    <a:pt x="342" y="214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1" y="695"/>
                    <a:pt x="229" y="705"/>
                    <a:pt x="215" y="705"/>
                  </a:cubicBezTo>
                  <a:cubicBezTo>
                    <a:pt x="214" y="705"/>
                    <a:pt x="213" y="705"/>
                    <a:pt x="212" y="705"/>
                  </a:cubicBezTo>
                  <a:cubicBezTo>
                    <a:pt x="212" y="705"/>
                    <a:pt x="212" y="705"/>
                    <a:pt x="212" y="705"/>
                  </a:cubicBezTo>
                  <a:cubicBezTo>
                    <a:pt x="211" y="705"/>
                    <a:pt x="210" y="705"/>
                    <a:pt x="208" y="705"/>
                  </a:cubicBezTo>
                  <a:cubicBezTo>
                    <a:pt x="136" y="705"/>
                    <a:pt x="136" y="705"/>
                    <a:pt x="136" y="705"/>
                  </a:cubicBezTo>
                  <a:cubicBezTo>
                    <a:pt x="122" y="705"/>
                    <a:pt x="110" y="695"/>
                    <a:pt x="107" y="681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173"/>
                    <a:pt x="0" y="173"/>
                    <a:pt x="0" y="173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06" name="Oval 75"/>
            <p:cNvSpPr>
              <a:spLocks noChangeArrowheads="1"/>
            </p:cNvSpPr>
            <p:nvPr/>
          </p:nvSpPr>
          <p:spPr bwMode="auto">
            <a:xfrm>
              <a:off x="24357031" y="5771220"/>
              <a:ext cx="158022" cy="1569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</p:grpSp>
      <p:grpSp>
        <p:nvGrpSpPr>
          <p:cNvPr id="121892" name="Group 78"/>
          <p:cNvGrpSpPr>
            <a:grpSpLocks noChangeAspect="1"/>
          </p:cNvGrpSpPr>
          <p:nvPr/>
        </p:nvGrpSpPr>
        <p:grpSpPr bwMode="auto">
          <a:xfrm>
            <a:off x="8277225" y="1876425"/>
            <a:ext cx="465138" cy="598488"/>
            <a:chOff x="7598" y="4217"/>
            <a:chExt cx="160" cy="206"/>
          </a:xfrm>
        </p:grpSpPr>
        <p:sp>
          <p:nvSpPr>
            <p:cNvPr id="111" name="AutoShape 77"/>
            <p:cNvSpPr>
              <a:spLocks noChangeAspect="1" noChangeArrowheads="1" noTextEdit="1"/>
            </p:cNvSpPr>
            <p:nvPr/>
          </p:nvSpPr>
          <p:spPr bwMode="auto">
            <a:xfrm>
              <a:off x="7598" y="4217"/>
              <a:ext cx="16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12" name="Freeform 79"/>
            <p:cNvSpPr>
              <a:spLocks/>
            </p:cNvSpPr>
            <p:nvPr/>
          </p:nvSpPr>
          <p:spPr bwMode="auto">
            <a:xfrm>
              <a:off x="7597" y="4237"/>
              <a:ext cx="161" cy="185"/>
            </a:xfrm>
            <a:custGeom>
              <a:avLst/>
              <a:gdLst>
                <a:gd name="T0" fmla="*/ 220 w 220"/>
                <a:gd name="T1" fmla="*/ 248 h 256"/>
                <a:gd name="T2" fmla="*/ 212 w 220"/>
                <a:gd name="T3" fmla="*/ 256 h 256"/>
                <a:gd name="T4" fmla="*/ 8 w 220"/>
                <a:gd name="T5" fmla="*/ 256 h 256"/>
                <a:gd name="T6" fmla="*/ 0 w 220"/>
                <a:gd name="T7" fmla="*/ 248 h 256"/>
                <a:gd name="T8" fmla="*/ 0 w 220"/>
                <a:gd name="T9" fmla="*/ 8 h 256"/>
                <a:gd name="T10" fmla="*/ 8 w 220"/>
                <a:gd name="T11" fmla="*/ 0 h 256"/>
                <a:gd name="T12" fmla="*/ 212 w 220"/>
                <a:gd name="T13" fmla="*/ 0 h 256"/>
                <a:gd name="T14" fmla="*/ 220 w 220"/>
                <a:gd name="T15" fmla="*/ 8 h 256"/>
                <a:gd name="T16" fmla="*/ 220 w 220"/>
                <a:gd name="T17" fmla="*/ 24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56">
                  <a:moveTo>
                    <a:pt x="220" y="248"/>
                  </a:moveTo>
                  <a:cubicBezTo>
                    <a:pt x="220" y="252"/>
                    <a:pt x="216" y="256"/>
                    <a:pt x="212" y="256"/>
                  </a:cubicBezTo>
                  <a:cubicBezTo>
                    <a:pt x="8" y="256"/>
                    <a:pt x="8" y="256"/>
                    <a:pt x="8" y="256"/>
                  </a:cubicBezTo>
                  <a:cubicBezTo>
                    <a:pt x="4" y="256"/>
                    <a:pt x="0" y="252"/>
                    <a:pt x="0" y="24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6" y="0"/>
                    <a:pt x="220" y="4"/>
                    <a:pt x="220" y="8"/>
                  </a:cubicBezTo>
                  <a:lnTo>
                    <a:pt x="220" y="248"/>
                  </a:lnTo>
                  <a:close/>
                </a:path>
              </a:pathLst>
            </a:custGeom>
            <a:solidFill>
              <a:srgbClr val="454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13" name="Freeform 80"/>
            <p:cNvSpPr>
              <a:spLocks/>
            </p:cNvSpPr>
            <p:nvPr/>
          </p:nvSpPr>
          <p:spPr bwMode="auto">
            <a:xfrm>
              <a:off x="7609" y="4249"/>
              <a:ext cx="137" cy="156"/>
            </a:xfrm>
            <a:custGeom>
              <a:avLst/>
              <a:gdLst>
                <a:gd name="T0" fmla="*/ 6 w 188"/>
                <a:gd name="T1" fmla="*/ 216 h 216"/>
                <a:gd name="T2" fmla="*/ 0 w 188"/>
                <a:gd name="T3" fmla="*/ 212 h 216"/>
                <a:gd name="T4" fmla="*/ 0 w 188"/>
                <a:gd name="T5" fmla="*/ 4 h 216"/>
                <a:gd name="T6" fmla="*/ 6 w 188"/>
                <a:gd name="T7" fmla="*/ 0 h 216"/>
                <a:gd name="T8" fmla="*/ 186 w 188"/>
                <a:gd name="T9" fmla="*/ 0 h 216"/>
                <a:gd name="T10" fmla="*/ 188 w 188"/>
                <a:gd name="T11" fmla="*/ 4 h 216"/>
                <a:gd name="T12" fmla="*/ 188 w 188"/>
                <a:gd name="T13" fmla="*/ 184 h 216"/>
                <a:gd name="T14" fmla="*/ 158 w 188"/>
                <a:gd name="T15" fmla="*/ 216 h 216"/>
                <a:gd name="T16" fmla="*/ 6 w 188"/>
                <a:gd name="T1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216">
                  <a:moveTo>
                    <a:pt x="6" y="216"/>
                  </a:moveTo>
                  <a:cubicBezTo>
                    <a:pt x="4" y="216"/>
                    <a:pt x="0" y="214"/>
                    <a:pt x="0" y="2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4" y="0"/>
                    <a:pt x="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88" y="2"/>
                    <a:pt x="188" y="4"/>
                  </a:cubicBezTo>
                  <a:cubicBezTo>
                    <a:pt x="188" y="184"/>
                    <a:pt x="188" y="184"/>
                    <a:pt x="188" y="184"/>
                  </a:cubicBezTo>
                  <a:cubicBezTo>
                    <a:pt x="158" y="216"/>
                    <a:pt x="158" y="216"/>
                    <a:pt x="158" y="216"/>
                  </a:cubicBezTo>
                  <a:lnTo>
                    <a:pt x="6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14" name="Freeform 81"/>
            <p:cNvSpPr>
              <a:spLocks/>
            </p:cNvSpPr>
            <p:nvPr/>
          </p:nvSpPr>
          <p:spPr bwMode="auto">
            <a:xfrm>
              <a:off x="7723" y="4382"/>
              <a:ext cx="23" cy="23"/>
            </a:xfrm>
            <a:custGeom>
              <a:avLst/>
              <a:gdLst>
                <a:gd name="T0" fmla="*/ 2 w 32"/>
                <a:gd name="T1" fmla="*/ 32 h 32"/>
                <a:gd name="T2" fmla="*/ 0 w 32"/>
                <a:gd name="T3" fmla="*/ 8 h 32"/>
                <a:gd name="T4" fmla="*/ 10 w 32"/>
                <a:gd name="T5" fmla="*/ 0 h 32"/>
                <a:gd name="T6" fmla="*/ 32 w 32"/>
                <a:gd name="T7" fmla="*/ 0 h 32"/>
                <a:gd name="T8" fmla="*/ 2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" y="3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" y="32"/>
                  </a:lnTo>
                  <a:close/>
                </a:path>
              </a:pathLst>
            </a:custGeom>
            <a:solidFill>
              <a:srgbClr val="DB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15" name="Rectangle 82"/>
            <p:cNvSpPr>
              <a:spLocks noChangeArrowheads="1"/>
            </p:cNvSpPr>
            <p:nvPr/>
          </p:nvSpPr>
          <p:spPr bwMode="auto">
            <a:xfrm>
              <a:off x="7638" y="4344"/>
              <a:ext cx="79" cy="6"/>
            </a:xfrm>
            <a:prstGeom prst="rect">
              <a:avLst/>
            </a:prstGeom>
            <a:solidFill>
              <a:srgbClr val="BC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16" name="Rectangle 83"/>
            <p:cNvSpPr>
              <a:spLocks noChangeArrowheads="1"/>
            </p:cNvSpPr>
            <p:nvPr/>
          </p:nvSpPr>
          <p:spPr bwMode="auto">
            <a:xfrm>
              <a:off x="7638" y="4359"/>
              <a:ext cx="79" cy="5"/>
            </a:xfrm>
            <a:prstGeom prst="rect">
              <a:avLst/>
            </a:prstGeom>
            <a:solidFill>
              <a:srgbClr val="BC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17" name="Rectangle 84"/>
            <p:cNvSpPr>
              <a:spLocks noChangeArrowheads="1"/>
            </p:cNvSpPr>
            <p:nvPr/>
          </p:nvSpPr>
          <p:spPr bwMode="auto">
            <a:xfrm>
              <a:off x="7638" y="4373"/>
              <a:ext cx="79" cy="6"/>
            </a:xfrm>
            <a:prstGeom prst="rect">
              <a:avLst/>
            </a:prstGeom>
            <a:solidFill>
              <a:srgbClr val="BC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18" name="Freeform 85"/>
            <p:cNvSpPr>
              <a:spLocks noEditPoints="1"/>
            </p:cNvSpPr>
            <p:nvPr/>
          </p:nvSpPr>
          <p:spPr bwMode="auto">
            <a:xfrm>
              <a:off x="7637" y="4216"/>
              <a:ext cx="84" cy="41"/>
            </a:xfrm>
            <a:custGeom>
              <a:avLst/>
              <a:gdLst>
                <a:gd name="T0" fmla="*/ 99 w 116"/>
                <a:gd name="T1" fmla="*/ 19 h 57"/>
                <a:gd name="T2" fmla="*/ 77 w 116"/>
                <a:gd name="T3" fmla="*/ 19 h 57"/>
                <a:gd name="T4" fmla="*/ 58 w 116"/>
                <a:gd name="T5" fmla="*/ 0 h 57"/>
                <a:gd name="T6" fmla="*/ 39 w 116"/>
                <a:gd name="T7" fmla="*/ 19 h 57"/>
                <a:gd name="T8" fmla="*/ 17 w 116"/>
                <a:gd name="T9" fmla="*/ 19 h 57"/>
                <a:gd name="T10" fmla="*/ 0 w 116"/>
                <a:gd name="T11" fmla="*/ 32 h 57"/>
                <a:gd name="T12" fmla="*/ 0 w 116"/>
                <a:gd name="T13" fmla="*/ 53 h 57"/>
                <a:gd name="T14" fmla="*/ 3 w 116"/>
                <a:gd name="T15" fmla="*/ 57 h 57"/>
                <a:gd name="T16" fmla="*/ 113 w 116"/>
                <a:gd name="T17" fmla="*/ 57 h 57"/>
                <a:gd name="T18" fmla="*/ 116 w 116"/>
                <a:gd name="T19" fmla="*/ 53 h 57"/>
                <a:gd name="T20" fmla="*/ 116 w 116"/>
                <a:gd name="T21" fmla="*/ 32 h 57"/>
                <a:gd name="T22" fmla="*/ 99 w 116"/>
                <a:gd name="T23" fmla="*/ 19 h 57"/>
                <a:gd name="T24" fmla="*/ 58 w 116"/>
                <a:gd name="T25" fmla="*/ 26 h 57"/>
                <a:gd name="T26" fmla="*/ 50 w 116"/>
                <a:gd name="T27" fmla="*/ 18 h 57"/>
                <a:gd name="T28" fmla="*/ 58 w 116"/>
                <a:gd name="T29" fmla="*/ 10 h 57"/>
                <a:gd name="T30" fmla="*/ 66 w 116"/>
                <a:gd name="T31" fmla="*/ 18 h 57"/>
                <a:gd name="T32" fmla="*/ 58 w 116"/>
                <a:gd name="T33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57">
                  <a:moveTo>
                    <a:pt x="99" y="19"/>
                  </a:moveTo>
                  <a:cubicBezTo>
                    <a:pt x="77" y="19"/>
                    <a:pt x="77" y="19"/>
                    <a:pt x="77" y="19"/>
                  </a:cubicBezTo>
                  <a:cubicBezTo>
                    <a:pt x="77" y="10"/>
                    <a:pt x="71" y="0"/>
                    <a:pt x="58" y="0"/>
                  </a:cubicBezTo>
                  <a:cubicBezTo>
                    <a:pt x="46" y="0"/>
                    <a:pt x="39" y="10"/>
                    <a:pt x="39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5" y="19"/>
                    <a:pt x="0" y="18"/>
                    <a:pt x="0" y="3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5"/>
                    <a:pt x="1" y="57"/>
                    <a:pt x="3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5" y="57"/>
                    <a:pt x="116" y="55"/>
                    <a:pt x="116" y="53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6" y="20"/>
                    <a:pt x="111" y="19"/>
                    <a:pt x="99" y="19"/>
                  </a:cubicBezTo>
                  <a:close/>
                  <a:moveTo>
                    <a:pt x="58" y="26"/>
                  </a:moveTo>
                  <a:cubicBezTo>
                    <a:pt x="53" y="26"/>
                    <a:pt x="50" y="23"/>
                    <a:pt x="50" y="18"/>
                  </a:cubicBezTo>
                  <a:cubicBezTo>
                    <a:pt x="50" y="13"/>
                    <a:pt x="53" y="10"/>
                    <a:pt x="58" y="10"/>
                  </a:cubicBezTo>
                  <a:cubicBezTo>
                    <a:pt x="63" y="10"/>
                    <a:pt x="66" y="13"/>
                    <a:pt x="66" y="18"/>
                  </a:cubicBezTo>
                  <a:cubicBezTo>
                    <a:pt x="66" y="23"/>
                    <a:pt x="63" y="26"/>
                    <a:pt x="58" y="26"/>
                  </a:cubicBezTo>
                  <a:close/>
                </a:path>
              </a:pathLst>
            </a:custGeom>
            <a:solidFill>
              <a:srgbClr val="DB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19" name="Freeform 86"/>
            <p:cNvSpPr>
              <a:spLocks/>
            </p:cNvSpPr>
            <p:nvPr/>
          </p:nvSpPr>
          <p:spPr bwMode="auto">
            <a:xfrm>
              <a:off x="7637" y="4249"/>
              <a:ext cx="84" cy="8"/>
            </a:xfrm>
            <a:custGeom>
              <a:avLst/>
              <a:gdLst>
                <a:gd name="T0" fmla="*/ 0 w 116"/>
                <a:gd name="T1" fmla="*/ 0 h 12"/>
                <a:gd name="T2" fmla="*/ 0 w 116"/>
                <a:gd name="T3" fmla="*/ 8 h 12"/>
                <a:gd name="T4" fmla="*/ 3 w 116"/>
                <a:gd name="T5" fmla="*/ 12 h 12"/>
                <a:gd name="T6" fmla="*/ 113 w 116"/>
                <a:gd name="T7" fmla="*/ 12 h 12"/>
                <a:gd name="T8" fmla="*/ 116 w 116"/>
                <a:gd name="T9" fmla="*/ 8 h 12"/>
                <a:gd name="T10" fmla="*/ 116 w 116"/>
                <a:gd name="T11" fmla="*/ 0 h 12"/>
                <a:gd name="T12" fmla="*/ 0 w 1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1" y="12"/>
                    <a:pt x="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12"/>
                    <a:pt x="116" y="10"/>
                    <a:pt x="116" y="8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C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20" name="Oval 87"/>
            <p:cNvSpPr>
              <a:spLocks noChangeArrowheads="1"/>
            </p:cNvSpPr>
            <p:nvPr/>
          </p:nvSpPr>
          <p:spPr bwMode="auto">
            <a:xfrm>
              <a:off x="7647" y="4270"/>
              <a:ext cx="61" cy="60"/>
            </a:xfrm>
            <a:prstGeom prst="ellipse">
              <a:avLst/>
            </a:prstGeom>
            <a:solidFill>
              <a:srgbClr val="E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21" name="Freeform 88"/>
            <p:cNvSpPr>
              <a:spLocks/>
            </p:cNvSpPr>
            <p:nvPr/>
          </p:nvSpPr>
          <p:spPr bwMode="auto">
            <a:xfrm>
              <a:off x="7647" y="4270"/>
              <a:ext cx="31" cy="60"/>
            </a:xfrm>
            <a:custGeom>
              <a:avLst/>
              <a:gdLst>
                <a:gd name="T0" fmla="*/ 42 w 42"/>
                <a:gd name="T1" fmla="*/ 0 h 83"/>
                <a:gd name="T2" fmla="*/ 0 w 42"/>
                <a:gd name="T3" fmla="*/ 41 h 83"/>
                <a:gd name="T4" fmla="*/ 42 w 42"/>
                <a:gd name="T5" fmla="*/ 83 h 83"/>
                <a:gd name="T6" fmla="*/ 42 w 42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83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19" y="83"/>
                    <a:pt x="42" y="83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CB2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22" name="Rectangle 89"/>
            <p:cNvSpPr>
              <a:spLocks noChangeArrowheads="1"/>
            </p:cNvSpPr>
            <p:nvPr/>
          </p:nvSpPr>
          <p:spPr bwMode="auto">
            <a:xfrm>
              <a:off x="7673" y="4284"/>
              <a:ext cx="10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  <p:sp>
          <p:nvSpPr>
            <p:cNvPr id="123" name="Rectangle 90"/>
            <p:cNvSpPr>
              <a:spLocks noChangeArrowheads="1"/>
            </p:cNvSpPr>
            <p:nvPr/>
          </p:nvSpPr>
          <p:spPr bwMode="auto">
            <a:xfrm>
              <a:off x="7662" y="4295"/>
              <a:ext cx="31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tIns="17149" rIns="34299" bIns="17149"/>
            <a:lstStyle/>
            <a:p>
              <a:pPr defTabSz="685846">
                <a:defRPr/>
              </a:pPr>
              <a:endParaRPr lang="en-US" sz="1350" dirty="0">
                <a:solidFill>
                  <a:prstClr val="black"/>
                </a:solidFill>
                <a:latin typeface="Lato Light"/>
                <a:cs typeface="Arial" panose="020B0604020202020204" pitchFamily="34" charset="0"/>
              </a:endParaRPr>
            </a:p>
          </p:txBody>
        </p:sp>
      </p:grpSp>
      <p:pic>
        <p:nvPicPr>
          <p:cNvPr id="121893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5254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84"/>
          <p:cNvSpPr/>
          <p:nvPr/>
        </p:nvSpPr>
        <p:spPr>
          <a:xfrm>
            <a:off x="9936163" y="304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3107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Michael </a:t>
            </a:r>
            <a:r>
              <a:rPr lang="en-US" dirty="0" err="1"/>
              <a:t>Chernew</a:t>
            </a:r>
            <a:r>
              <a:rPr lang="en-US" dirty="0"/>
              <a:t>, PhD – </a:t>
            </a:r>
            <a:br>
              <a:rPr lang="en-US" dirty="0"/>
            </a:br>
            <a:r>
              <a:rPr lang="en-US" dirty="0"/>
              <a:t>What will slow spending growth?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299207" y="2120319"/>
            <a:ext cx="10972800" cy="452543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Payment reform</a:t>
            </a:r>
          </a:p>
          <a:p>
            <a:pPr eaLnBrk="1" hangingPunct="1">
              <a:defRPr/>
            </a:pPr>
            <a:r>
              <a:rPr lang="en-US" sz="3200" dirty="0"/>
              <a:t>Benefit design (and other consumer oriented strategies)</a:t>
            </a:r>
          </a:p>
          <a:p>
            <a:pPr eaLnBrk="1" hangingPunct="1">
              <a:defRPr/>
            </a:pPr>
            <a:r>
              <a:rPr lang="en-US" sz="3200" dirty="0"/>
              <a:t>Competition and managed care</a:t>
            </a:r>
          </a:p>
          <a:p>
            <a:pPr eaLnBrk="1" hangingPunct="1">
              <a:defRPr/>
            </a:pPr>
            <a:r>
              <a:rPr lang="en-US" sz="3200" dirty="0"/>
              <a:t>Organization of medical practice</a:t>
            </a:r>
          </a:p>
          <a:p>
            <a:pPr eaLnBrk="1" hangingPunct="1">
              <a:defRPr/>
            </a:pPr>
            <a:r>
              <a:rPr lang="en-US" sz="3200" dirty="0"/>
              <a:t>Wellness, prevention, nutrition, etc.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00812C-DF7E-492F-955B-55A8F559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36044" y="4442731"/>
            <a:ext cx="3855956" cy="2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15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14981-9F0E-4026-B33B-EA2B965A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AD5AA-0783-4C43-B473-2285AAA69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2429538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8581F9-D1CD-4566-9CF1-FCCB286D0D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3800" dirty="0"/>
              <a:t>What is Value?</a:t>
            </a:r>
          </a:p>
        </p:txBody>
      </p:sp>
    </p:spTree>
    <p:extLst>
      <p:ext uri="{BB962C8B-B14F-4D97-AF65-F5344CB8AC3E}">
        <p14:creationId xmlns:p14="http://schemas.microsoft.com/office/powerpoint/2010/main" val="3521777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768824-EEFB-4F20-B11A-2AF4FFBAE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973" y="116903"/>
            <a:ext cx="10363200" cy="1470025"/>
          </a:xfrm>
        </p:spPr>
        <p:txBody>
          <a:bodyPr/>
          <a:lstStyle/>
          <a:p>
            <a:r>
              <a:rPr lang="en-US" sz="6600" dirty="0"/>
              <a:t>Value Definitions &amp; Equations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19042D-E62D-40C4-8511-7435B2AFE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600" y="2029691"/>
            <a:ext cx="10536573" cy="1752600"/>
          </a:xfrm>
        </p:spPr>
        <p:txBody>
          <a:bodyPr/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“Price is what you pay, value is what you get.”              –Warren Buffet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EC43BC0-EE3F-42A5-9AB8-BB0964600271}"/>
              </a:ext>
            </a:extLst>
          </p:cNvPr>
          <p:cNvSpPr txBox="1">
            <a:spLocks/>
          </p:cNvSpPr>
          <p:nvPr/>
        </p:nvSpPr>
        <p:spPr bwMode="auto">
          <a:xfrm>
            <a:off x="847286" y="4047834"/>
            <a:ext cx="1053657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267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60957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121914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82870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2438278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3047848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418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987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557" indent="0" algn="ctr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“Health outcomes achieved per dollar spent.”             –Michael Porter, PhD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278E3-EDF5-492D-8268-18BEA1D37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147"/>
            <a:ext cx="1468582" cy="1337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A2E058-8BB3-49F6-8638-BF327A046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54" y="3756395"/>
            <a:ext cx="1468581" cy="14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7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E5512-3F7A-4CA8-8010-5117DFA3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Value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3C43-8BE3-481E-96C9-BA5EB3D3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65" y="1524700"/>
            <a:ext cx="10972800" cy="4525433"/>
          </a:xfrm>
        </p:spPr>
        <p:txBody>
          <a:bodyPr/>
          <a:lstStyle/>
          <a:p>
            <a:r>
              <a:rPr lang="en-US" sz="2800" b="1" u="sng" dirty="0">
                <a:highlight>
                  <a:srgbClr val="FFFF00"/>
                </a:highlight>
              </a:rPr>
              <a:t>Value Generated (VG): </a:t>
            </a:r>
            <a:r>
              <a:rPr lang="en-US" sz="2800" dirty="0"/>
              <a:t>the external value or overall outcome (utility) created for patients, purchasers/payers, and society by the services rendered or work performed. This can be stated in economic and non-economic terms. Sometimes referred to as “Consumer Welfare”.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Value Captured (VC):</a:t>
            </a:r>
            <a:r>
              <a:rPr lang="en-US" sz="2800" b="1" dirty="0"/>
              <a:t> </a:t>
            </a:r>
            <a:r>
              <a:rPr lang="en-US" sz="2800" dirty="0"/>
              <a:t>the internal value received, in the form of direct or indirect monetary compensation, for the VG generated. </a:t>
            </a:r>
          </a:p>
          <a:p>
            <a:r>
              <a:rPr lang="en-US" sz="2800" dirty="0"/>
              <a:t>Customers want VG&gt;VC.</a:t>
            </a:r>
          </a:p>
          <a:p>
            <a:r>
              <a:rPr lang="en-US" sz="2800" dirty="0"/>
              <a:t>Service providers want VC&gt;VG.</a:t>
            </a:r>
          </a:p>
          <a:p>
            <a:r>
              <a:rPr lang="en-US" sz="2800" dirty="0"/>
              <a:t>Currently, what do patients, purchasers/payers, and the public perceive about healthcare value?</a:t>
            </a:r>
          </a:p>
        </p:txBody>
      </p:sp>
    </p:spTree>
    <p:extLst>
      <p:ext uri="{BB962C8B-B14F-4D97-AF65-F5344CB8AC3E}">
        <p14:creationId xmlns:p14="http://schemas.microsoft.com/office/powerpoint/2010/main" val="70124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EE93-F4D5-4546-8307-6BD5E0B9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CFEB2-C3B4-447F-8988-ECD03FBBB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75" y="1600201"/>
            <a:ext cx="11403435" cy="4525433"/>
          </a:xfrm>
        </p:spPr>
        <p:txBody>
          <a:bodyPr/>
          <a:lstStyle/>
          <a:p>
            <a:r>
              <a:rPr lang="en-US" sz="2500" dirty="0"/>
              <a:t>VG = Value Generated (created for external stakeholders &amp; society)</a:t>
            </a:r>
          </a:p>
          <a:p>
            <a:r>
              <a:rPr lang="en-US" sz="2500" dirty="0"/>
              <a:t>VC = Value Captured (captured for the organization &amp; yourself)</a:t>
            </a:r>
          </a:p>
          <a:p>
            <a:r>
              <a:rPr lang="en-US" sz="2500" dirty="0">
                <a:highlight>
                  <a:srgbClr val="00FFFF"/>
                </a:highlight>
              </a:rPr>
              <a:t>Q = Quality (EBM, AUC, and clinical outcome)</a:t>
            </a:r>
          </a:p>
          <a:p>
            <a:r>
              <a:rPr lang="en-US" sz="2500" dirty="0">
                <a:highlight>
                  <a:srgbClr val="00FFFF"/>
                </a:highlight>
              </a:rPr>
              <a:t>S = Safety (avoidable complications, infections, falls, etc.)</a:t>
            </a:r>
          </a:p>
          <a:p>
            <a:r>
              <a:rPr lang="en-US" sz="2500" dirty="0">
                <a:highlight>
                  <a:srgbClr val="00FFFF"/>
                </a:highlight>
              </a:rPr>
              <a:t>PRO = Patient reported outcomes including perception of service delivery (HCAHPS)</a:t>
            </a:r>
          </a:p>
          <a:p>
            <a:r>
              <a:rPr lang="en-US" sz="2500" dirty="0">
                <a:highlight>
                  <a:srgbClr val="00FFFF"/>
                </a:highlight>
              </a:rPr>
              <a:t>A/E = Access &amp; Equity</a:t>
            </a:r>
          </a:p>
          <a:p>
            <a:r>
              <a:rPr lang="en-US" sz="2500" dirty="0"/>
              <a:t>Ce = External Cost (a/k/a “price paid” or “P”) </a:t>
            </a: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b="1" u="sng" dirty="0">
                <a:sym typeface="Wingdings" panose="05000000000000000000" pitchFamily="2" charset="2"/>
              </a:rPr>
              <a:t>Ce = P</a:t>
            </a:r>
          </a:p>
          <a:p>
            <a:r>
              <a:rPr lang="en-US" sz="2500" dirty="0"/>
              <a:t>Ci = Internal Cost (what it costs the HC organization to deliver a service)</a:t>
            </a:r>
          </a:p>
          <a:p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490BC-F645-4A33-B8D1-02C9C9372719}"/>
              </a:ext>
            </a:extLst>
          </p:cNvPr>
          <p:cNvSpPr txBox="1"/>
          <p:nvPr/>
        </p:nvSpPr>
        <p:spPr>
          <a:xfrm>
            <a:off x="313190" y="2474752"/>
            <a:ext cx="10637240" cy="2286000"/>
          </a:xfrm>
          <a:prstGeom prst="rect">
            <a:avLst/>
          </a:prstGeom>
          <a:solidFill>
            <a:schemeClr val="accent1">
              <a:alpha val="14000"/>
            </a:schemeClr>
          </a:solidFill>
          <a:ln w="57150">
            <a:solidFill>
              <a:srgbClr val="FF0000">
                <a:alpha val="73000"/>
              </a:srgbClr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2141E-1BAE-4C75-98FC-58DE20A3105C}"/>
              </a:ext>
            </a:extLst>
          </p:cNvPr>
          <p:cNvSpPr txBox="1"/>
          <p:nvPr/>
        </p:nvSpPr>
        <p:spPr>
          <a:xfrm>
            <a:off x="10963323" y="2491272"/>
            <a:ext cx="438539" cy="22467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 U T C O M E</a:t>
            </a:r>
          </a:p>
        </p:txBody>
      </p:sp>
    </p:spTree>
    <p:extLst>
      <p:ext uri="{BB962C8B-B14F-4D97-AF65-F5344CB8AC3E}">
        <p14:creationId xmlns:p14="http://schemas.microsoft.com/office/powerpoint/2010/main" val="545693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1C13-D486-43D6-87C0-9A8E6271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= ƒ(VG)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FB55F-40CD-4276-9C24-6E266D244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 general, VC is a derivative of VG (to increase VC, you need to increase VG)</a:t>
            </a:r>
          </a:p>
          <a:p>
            <a:r>
              <a:rPr lang="en-US" sz="3600" dirty="0"/>
              <a:t>An individual’s economic VC (their compensation) is a function of their VG and their personal efforts to help their organization increase VC</a:t>
            </a:r>
          </a:p>
          <a:p>
            <a:r>
              <a:rPr lang="en-US" sz="3600" dirty="0"/>
              <a:t>An organization’s VC (reimbursement, total revenue) is primarily a function of VG by that organization</a:t>
            </a:r>
          </a:p>
        </p:txBody>
      </p:sp>
    </p:spTree>
    <p:extLst>
      <p:ext uri="{BB962C8B-B14F-4D97-AF65-F5344CB8AC3E}">
        <p14:creationId xmlns:p14="http://schemas.microsoft.com/office/powerpoint/2010/main" val="3752299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7419-4A3F-4124-A582-ADC7AA64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Healthcare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9797A-D260-45F9-8971-A85B22C60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VG is recognized in accounting terms as Revenue (for NFPs, add Community Benefit)</a:t>
            </a:r>
          </a:p>
          <a:p>
            <a:r>
              <a:rPr lang="en-US" sz="4000" dirty="0"/>
              <a:t>Gross Revenue = the total value of services rendered using the gross charge for each service</a:t>
            </a:r>
          </a:p>
          <a:p>
            <a:r>
              <a:rPr lang="en-US" sz="4000" dirty="0"/>
              <a:t>Net Revenue = the expected payments from the Gross Revenue</a:t>
            </a:r>
          </a:p>
        </p:txBody>
      </p:sp>
    </p:spTree>
    <p:extLst>
      <p:ext uri="{BB962C8B-B14F-4D97-AF65-F5344CB8AC3E}">
        <p14:creationId xmlns:p14="http://schemas.microsoft.com/office/powerpoint/2010/main" val="3573109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9878-332A-4B8D-9E89-2B77AB15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Value Equation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D72DD-9A37-420E-A379-854D465F8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6600" dirty="0"/>
              <a:t>VG = O/P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52E8F-3AA8-4595-85FB-D0AB99EF0906}"/>
              </a:ext>
            </a:extLst>
          </p:cNvPr>
          <p:cNvSpPr txBox="1"/>
          <p:nvPr/>
        </p:nvSpPr>
        <p:spPr>
          <a:xfrm>
            <a:off x="-27709" y="4193309"/>
            <a:ext cx="1222894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Value Generated </a:t>
            </a:r>
            <a:r>
              <a:rPr lang="en-US" sz="2400" dirty="0"/>
              <a:t>(for society) = </a:t>
            </a:r>
            <a:r>
              <a:rPr lang="en-US" sz="2400" b="1" i="1" dirty="0"/>
              <a:t>Outcomes</a:t>
            </a:r>
            <a:r>
              <a:rPr lang="en-US" sz="2400" i="1" dirty="0"/>
              <a:t> </a:t>
            </a:r>
            <a:r>
              <a:rPr lang="en-US" sz="2400" dirty="0"/>
              <a:t>divided by the </a:t>
            </a:r>
            <a:r>
              <a:rPr lang="en-US" sz="2400" b="1" i="1" dirty="0"/>
              <a:t>Payment </a:t>
            </a:r>
            <a:r>
              <a:rPr lang="en-US" sz="2400" dirty="0"/>
              <a:t>for the service rendered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41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4EA4-5FEE-4FD5-AB8B-B348B529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Time Element?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90AB-62D8-47A6-8723-1BE76D4CA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VG measured only at one point in time?</a:t>
            </a:r>
          </a:p>
          <a:p>
            <a:r>
              <a:rPr lang="en-US" dirty="0"/>
              <a:t>Increasingly, healthcare providers are being evaluated by their ability to manage a patient or condition over time (30 day readmission, 90-day bundle)</a:t>
            </a:r>
          </a:p>
          <a:p>
            <a:r>
              <a:rPr lang="en-US" dirty="0"/>
              <a:t>OUTCOME involves a time window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88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95B6-E69A-4DD6-B3E4-9CE32E15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P in Broader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10479-709A-4ADC-A934-FC5519333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P for a certain episode (e.g., one admission or procedure): DRG, CPT, APC, etc.</a:t>
            </a:r>
          </a:p>
          <a:p>
            <a:r>
              <a:rPr lang="en-US" sz="4000" dirty="0"/>
              <a:t>P for the “total expenditures incurred” in connection with one episode (e.g., 90-day period following a CABG or PCI)</a:t>
            </a:r>
          </a:p>
          <a:p>
            <a:r>
              <a:rPr lang="en-US" sz="4000" dirty="0"/>
              <a:t>P for the “total cost of managing a certain  population of patients”</a:t>
            </a:r>
          </a:p>
        </p:txBody>
      </p:sp>
    </p:spTree>
    <p:extLst>
      <p:ext uri="{BB962C8B-B14F-4D97-AF65-F5344CB8AC3E}">
        <p14:creationId xmlns:p14="http://schemas.microsoft.com/office/powerpoint/2010/main" val="1273073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EA880-64BF-4F11-B1E0-8EE3A78B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Wait, What About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E696E-4704-4283-8C15-953453A57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88" y="1407254"/>
            <a:ext cx="10972800" cy="4525433"/>
          </a:xfrm>
        </p:spPr>
        <p:txBody>
          <a:bodyPr/>
          <a:lstStyle/>
          <a:p>
            <a:r>
              <a:rPr lang="en-US" sz="3100" dirty="0"/>
              <a:t>Taking risk (indemnification) is a value generator</a:t>
            </a:r>
          </a:p>
          <a:p>
            <a:r>
              <a:rPr lang="en-US" sz="3100" dirty="0"/>
              <a:t>Economic utility of managing and reducing uncertainty (probability of having a loss)</a:t>
            </a:r>
          </a:p>
          <a:p>
            <a:r>
              <a:rPr lang="en-US" sz="3100" dirty="0"/>
              <a:t>“Risk Premium” – amount above the “expected loss” that someone is willing to pay to have insurance</a:t>
            </a:r>
          </a:p>
          <a:p>
            <a:r>
              <a:rPr lang="en-US" sz="3100" dirty="0"/>
              <a:t>Who takes the risk for the efficiency of CV care with a health system?</a:t>
            </a:r>
          </a:p>
          <a:p>
            <a:r>
              <a:rPr lang="en-US" sz="3100" dirty="0"/>
              <a:t>Who takes the risk for the total cost of CV care in the U.S.?</a:t>
            </a:r>
          </a:p>
          <a:p>
            <a:r>
              <a:rPr lang="en-US" sz="3100" dirty="0"/>
              <a:t>What’s the economic value of taking risks?</a:t>
            </a:r>
          </a:p>
        </p:txBody>
      </p:sp>
    </p:spTree>
    <p:extLst>
      <p:ext uri="{BB962C8B-B14F-4D97-AF65-F5344CB8AC3E}">
        <p14:creationId xmlns:p14="http://schemas.microsoft.com/office/powerpoint/2010/main" val="185047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Outline: 5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1812"/>
            <a:ext cx="10972800" cy="4525433"/>
          </a:xfrm>
        </p:spPr>
        <p:txBody>
          <a:bodyPr/>
          <a:lstStyle/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US" sz="4400" dirty="0"/>
              <a:t>ACC Update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US" sz="4400" dirty="0"/>
              <a:t>Background: U.S. Healthcare Problem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US" sz="4400" dirty="0"/>
              <a:t>What is Value?  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US" sz="4400" dirty="0"/>
              <a:t>Avoidable Costs 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r>
              <a:rPr lang="en-US" sz="4400" dirty="0"/>
              <a:t>Value-Based Reimbursement</a:t>
            </a:r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endParaRPr lang="en-US" sz="4400" dirty="0"/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endParaRPr lang="en-US" sz="4400" dirty="0"/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endParaRPr lang="en-US" sz="4400" dirty="0"/>
          </a:p>
          <a:p>
            <a:pPr marL="914400" indent="-914400">
              <a:spcAft>
                <a:spcPts val="600"/>
              </a:spcAft>
              <a:buFont typeface="+mj-lt"/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74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0895-1433-4129-AE46-8B1EDCD4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Taking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A641-5A0F-4FDB-8842-73C5830BD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55" y="1424032"/>
            <a:ext cx="10972800" cy="4525433"/>
          </a:xfrm>
        </p:spPr>
        <p:txBody>
          <a:bodyPr/>
          <a:lstStyle/>
          <a:p>
            <a:r>
              <a:rPr lang="en-US" sz="3200" dirty="0"/>
              <a:t>Offloading risk requires $$</a:t>
            </a:r>
          </a:p>
          <a:p>
            <a:r>
              <a:rPr lang="en-US" sz="3200" dirty="0"/>
              <a:t>“I don’t want to assume the risk that the CVSL will achieve a certain operating margin this year”</a:t>
            </a:r>
          </a:p>
          <a:p>
            <a:r>
              <a:rPr lang="en-US" sz="3200" dirty="0"/>
              <a:t>“I don’t want to assume the risk that the total cost of an episode of CV care will be less than the bundled payment”</a:t>
            </a:r>
          </a:p>
          <a:p>
            <a:r>
              <a:rPr lang="en-US" sz="3200" dirty="0"/>
              <a:t>When you don’t take economic risk, then you’re “paying” someone else to do so</a:t>
            </a:r>
          </a:p>
          <a:p>
            <a:r>
              <a:rPr lang="en-US" sz="3200" dirty="0"/>
              <a:t>Fear of loss is a greater motivator than the hope for gain</a:t>
            </a:r>
          </a:p>
        </p:txBody>
      </p:sp>
    </p:spTree>
    <p:extLst>
      <p:ext uri="{BB962C8B-B14F-4D97-AF65-F5344CB8AC3E}">
        <p14:creationId xmlns:p14="http://schemas.microsoft.com/office/powerpoint/2010/main" val="1141395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9878-332A-4B8D-9E89-2B77AB15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35"/>
            <a:ext cx="10972800" cy="1143000"/>
          </a:xfrm>
        </p:spPr>
        <p:txBody>
          <a:bodyPr/>
          <a:lstStyle/>
          <a:p>
            <a:r>
              <a:rPr lang="en-US" sz="8000" dirty="0"/>
              <a:t>Value Generated with Risk 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D72DD-9A37-420E-A379-854D465F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92" y="2506212"/>
            <a:ext cx="11417415" cy="4525433"/>
          </a:xfrm>
        </p:spPr>
        <p:txBody>
          <a:bodyPr/>
          <a:lstStyle/>
          <a:p>
            <a:pPr marL="0" indent="0" algn="ctr">
              <a:buNone/>
            </a:pPr>
            <a:r>
              <a:rPr lang="en-US" sz="13800" dirty="0"/>
              <a:t>VG = (O/P) * 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5859F-95EE-4FA3-B934-92F7D6E4A920}"/>
              </a:ext>
            </a:extLst>
          </p:cNvPr>
          <p:cNvSpPr txBox="1"/>
          <p:nvPr/>
        </p:nvSpPr>
        <p:spPr>
          <a:xfrm>
            <a:off x="1023457" y="4903196"/>
            <a:ext cx="1014508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R = Risk Assumed, a Risk Premium $ is paid in exchange for taking the risk</a:t>
            </a:r>
          </a:p>
        </p:txBody>
      </p:sp>
    </p:spTree>
    <p:extLst>
      <p:ext uri="{BB962C8B-B14F-4D97-AF65-F5344CB8AC3E}">
        <p14:creationId xmlns:p14="http://schemas.microsoft.com/office/powerpoint/2010/main" val="3982663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DCEE-FC7D-4AF4-93E3-587662C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Equation (pure FFS)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629B6-5CCC-4F13-9C66-CA4899C3C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SR = Service Rendered</a:t>
            </a:r>
          </a:p>
          <a:p>
            <a:r>
              <a:rPr lang="en-US" sz="2800" dirty="0"/>
              <a:t>GR = SR X Gross Charge for that service</a:t>
            </a:r>
          </a:p>
          <a:p>
            <a:r>
              <a:rPr lang="en-US" sz="2800" dirty="0"/>
              <a:t>NR = GR X CR (Collection Rate)</a:t>
            </a:r>
          </a:p>
          <a:p>
            <a:r>
              <a:rPr lang="en-US" sz="2800" dirty="0"/>
              <a:t>Profit = NR – OE (Operating Expenses)</a:t>
            </a:r>
          </a:p>
          <a:p>
            <a:r>
              <a:rPr lang="en-US" sz="2800" dirty="0"/>
              <a:t>OE = ƒ((SR) X EF (Efficiency Factor))</a:t>
            </a:r>
          </a:p>
          <a:p>
            <a:r>
              <a:rPr lang="en-US" sz="2800" dirty="0"/>
              <a:t>Personal Comp (personal VC) = ƒ(</a:t>
            </a:r>
            <a:r>
              <a:rPr lang="en-US" sz="2800" dirty="0" err="1"/>
              <a:t>wRVUs</a:t>
            </a:r>
            <a:r>
              <a:rPr lang="en-US" sz="2800" dirty="0"/>
              <a:t>) (prevailing measure)</a:t>
            </a:r>
          </a:p>
          <a:p>
            <a:r>
              <a:rPr lang="en-US" sz="2800" u="sng" dirty="0"/>
              <a:t>Since the per </a:t>
            </a:r>
            <a:r>
              <a:rPr lang="en-US" sz="2800" u="sng" dirty="0" err="1"/>
              <a:t>wRVU</a:t>
            </a:r>
            <a:r>
              <a:rPr lang="en-US" sz="2800" u="sng" dirty="0"/>
              <a:t> Conversation Factor is not adjusted based upon NR/CR/OE/Profit, there is no Risk Premium value included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6167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6CE9-EB81-43E6-A196-B415F493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E43E3-2D15-4F8D-B438-CC817F999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1600201"/>
            <a:ext cx="11230062" cy="4525433"/>
          </a:xfrm>
        </p:spPr>
        <p:txBody>
          <a:bodyPr/>
          <a:lstStyle/>
          <a:p>
            <a:r>
              <a:rPr lang="en-US" sz="3400" dirty="0"/>
              <a:t>Production-based: </a:t>
            </a:r>
            <a:r>
              <a:rPr lang="en-US" sz="3400" dirty="0" err="1"/>
              <a:t>wRVUs</a:t>
            </a:r>
            <a:r>
              <a:rPr lang="en-US" sz="3400" dirty="0"/>
              <a:t> X Conversion Factor</a:t>
            </a:r>
          </a:p>
          <a:p>
            <a:r>
              <a:rPr lang="en-US" sz="3400" dirty="0"/>
              <a:t>Performance-based: some % of comp pool withheld or set-aside to be “earned” by performance (quality/safety, projects, efficiency, etc.)</a:t>
            </a:r>
          </a:p>
          <a:p>
            <a:r>
              <a:rPr lang="en-US" sz="3400" dirty="0"/>
              <a:t>Who is paying the compensation?</a:t>
            </a:r>
          </a:p>
          <a:p>
            <a:r>
              <a:rPr lang="en-US" sz="3400" dirty="0"/>
              <a:t>They assume the risk for billing &amp; collection, capital expenditures, managed care contracting, management, operating expenses, etc.</a:t>
            </a:r>
          </a:p>
        </p:txBody>
      </p:sp>
    </p:spTree>
    <p:extLst>
      <p:ext uri="{BB962C8B-B14F-4D97-AF65-F5344CB8AC3E}">
        <p14:creationId xmlns:p14="http://schemas.microsoft.com/office/powerpoint/2010/main" val="738110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DCEE-FC7D-4AF4-93E3-587662C3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Equation (Risk-Based)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629B6-5CCC-4F13-9C66-CA4899C3C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42" y="1600201"/>
            <a:ext cx="10972800" cy="4525433"/>
          </a:xfrm>
        </p:spPr>
        <p:txBody>
          <a:bodyPr/>
          <a:lstStyle/>
          <a:p>
            <a:r>
              <a:rPr lang="en-US" sz="3200" dirty="0"/>
              <a:t>SR = Service Rendered (in connection with the episode)</a:t>
            </a:r>
          </a:p>
          <a:p>
            <a:r>
              <a:rPr lang="en-US" sz="3200" dirty="0"/>
              <a:t>NR = Fixed Payment for the Episode (Risk Premium loaded within the NR)</a:t>
            </a:r>
          </a:p>
          <a:p>
            <a:r>
              <a:rPr lang="en-US" sz="3200" dirty="0"/>
              <a:t>Profit = NR – OE (all costs incurred associated with the episode and time window)</a:t>
            </a:r>
          </a:p>
          <a:p>
            <a:r>
              <a:rPr lang="en-US" sz="3200" dirty="0"/>
              <a:t>OE = ƒ((SR) X EF (Efficiency Factor))</a:t>
            </a:r>
          </a:p>
          <a:p>
            <a:r>
              <a:rPr lang="en-US" sz="3200" dirty="0"/>
              <a:t>Personal VC = ƒ(Excess Revenue over OE) </a:t>
            </a:r>
          </a:p>
        </p:txBody>
      </p:sp>
    </p:spTree>
    <p:extLst>
      <p:ext uri="{BB962C8B-B14F-4D97-AF65-F5344CB8AC3E}">
        <p14:creationId xmlns:p14="http://schemas.microsoft.com/office/powerpoint/2010/main" val="1020202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DF20-5421-443D-9DF4-EE077CC1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A862-6DDD-47F8-AB8D-1A80D038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Input pricing</a:t>
            </a:r>
          </a:p>
          <a:p>
            <a:r>
              <a:rPr lang="en-US" sz="2800" dirty="0"/>
              <a:t>Resources consumed</a:t>
            </a:r>
          </a:p>
          <a:p>
            <a:r>
              <a:rPr lang="en-US" sz="2800" dirty="0"/>
              <a:t>Variable expenses/resources (consumption/utilization)</a:t>
            </a:r>
          </a:p>
          <a:p>
            <a:r>
              <a:rPr lang="en-US" sz="2800" dirty="0"/>
              <a:t>Fixed expenses/resources</a:t>
            </a:r>
          </a:p>
          <a:p>
            <a:r>
              <a:rPr lang="en-US" sz="2800" dirty="0"/>
              <a:t>Throughput (productivity)</a:t>
            </a:r>
          </a:p>
          <a:p>
            <a:r>
              <a:rPr lang="en-US" sz="2800" dirty="0"/>
              <a:t>Rework </a:t>
            </a:r>
          </a:p>
          <a:p>
            <a:r>
              <a:rPr lang="en-US" sz="2800" dirty="0"/>
              <a:t>Amount of “waste” in the system</a:t>
            </a:r>
          </a:p>
          <a:p>
            <a:r>
              <a:rPr lang="en-US" sz="2800" dirty="0"/>
              <a:t>Avoidable variation (standardization)</a:t>
            </a:r>
          </a:p>
        </p:txBody>
      </p:sp>
    </p:spTree>
    <p:extLst>
      <p:ext uri="{BB962C8B-B14F-4D97-AF65-F5344CB8AC3E}">
        <p14:creationId xmlns:p14="http://schemas.microsoft.com/office/powerpoint/2010/main" val="465381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4C55-D7A2-44AE-98F5-EDF318D1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Ways to Increase VG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2211-9844-4888-9175-780825ABD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/>
              <a:t>DECREASE UTILIZATION: </a:t>
            </a:r>
            <a:r>
              <a:rPr lang="en-US" sz="3200" dirty="0"/>
              <a:t>(decrease overall payments)</a:t>
            </a:r>
          </a:p>
          <a:p>
            <a:pPr marL="0" indent="0">
              <a:buNone/>
            </a:pPr>
            <a:endParaRPr lang="en-US" sz="1600" b="1" u="sng" dirty="0"/>
          </a:p>
          <a:p>
            <a:r>
              <a:rPr lang="en-US" sz="3200" b="1" u="sng" dirty="0"/>
              <a:t>DECREASE P</a:t>
            </a:r>
            <a:r>
              <a:rPr lang="en-US" sz="3200" dirty="0"/>
              <a:t> (Ce): charge or accept a lower price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2800" dirty="0"/>
              <a:t>(NOTE: requires a reduction in Ci; otherwise margins decline)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3200" b="1" u="sng" dirty="0"/>
              <a:t>IMPROVE OUTCOMES </a:t>
            </a:r>
            <a:r>
              <a:rPr lang="en-US" sz="3200" dirty="0"/>
              <a:t>(quality, safety, patient reported outcomes, access, equity)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3200" b="1" u="sng" dirty="0"/>
              <a:t>TAKE MORE RISKS </a:t>
            </a:r>
          </a:p>
        </p:txBody>
      </p:sp>
    </p:spTree>
    <p:extLst>
      <p:ext uri="{BB962C8B-B14F-4D97-AF65-F5344CB8AC3E}">
        <p14:creationId xmlns:p14="http://schemas.microsoft.com/office/powerpoint/2010/main" val="1059491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4C55-D7A2-44AE-98F5-EDF318D1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Internal 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2211-9844-4888-9175-780825ABD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r>
              <a:rPr lang="en-US" sz="2400" dirty="0"/>
              <a:t>Decrease Ci (decrease OE; variable costs, fixed costs, indirect costs, etc.); this involves efforts to increase efficiency (workflows, process improvement, etc.)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Increase SR (more productivity, better coding &amp; documentation)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Optimize capacity (division of labor, new workflows, move lower margin or negative margin episodes/services out of the hospital or ambulatory facility and replace with higher margin services) 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Increase NR and CR (documentation, coding, and optimize capacity)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Lead and support efforts to improve OUTCOMES 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Take accountability and share the risk 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Any combination of these options</a:t>
            </a:r>
          </a:p>
        </p:txBody>
      </p:sp>
    </p:spTree>
    <p:extLst>
      <p:ext uri="{BB962C8B-B14F-4D97-AF65-F5344CB8AC3E}">
        <p14:creationId xmlns:p14="http://schemas.microsoft.com/office/powerpoint/2010/main" val="54015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A0E104-3461-4FDC-AF2D-D300D7ABD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795" y="2130430"/>
            <a:ext cx="9448800" cy="1470025"/>
          </a:xfrm>
        </p:spPr>
        <p:txBody>
          <a:bodyPr/>
          <a:lstStyle/>
          <a:p>
            <a:r>
              <a:rPr lang="en-US" sz="6600" b="1" dirty="0"/>
              <a:t>Avoidable Costs: </a:t>
            </a:r>
            <a:br>
              <a:rPr lang="en-US" sz="6600" b="1" dirty="0"/>
            </a:br>
            <a:r>
              <a:rPr lang="en-US" sz="6600" b="1" dirty="0"/>
              <a:t>Waste and Inefficiencies in Healthcare</a:t>
            </a:r>
          </a:p>
        </p:txBody>
      </p:sp>
    </p:spTree>
    <p:extLst>
      <p:ext uri="{BB962C8B-B14F-4D97-AF65-F5344CB8AC3E}">
        <p14:creationId xmlns:p14="http://schemas.microsoft.com/office/powerpoint/2010/main" val="712239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137C-6703-4DB0-9969-9602D727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Avoidable Costs (“waste”)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AEA56-36F9-42B0-A0A9-B7503A092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England Health Institute (NEHI): “healthcare spending that can be eliminated without reducing quality of care.”</a:t>
            </a:r>
          </a:p>
          <a:p>
            <a:r>
              <a:rPr lang="en-US" dirty="0"/>
              <a:t>Misuse, overuse, underuse</a:t>
            </a:r>
          </a:p>
          <a:p>
            <a:r>
              <a:rPr lang="en-US" dirty="0"/>
              <a:t>Unwarranted or unexplained variation in care</a:t>
            </a:r>
          </a:p>
          <a:p>
            <a:r>
              <a:rPr lang="en-US" dirty="0"/>
              <a:t>Fraud and abuse</a:t>
            </a:r>
          </a:p>
        </p:txBody>
      </p:sp>
    </p:spTree>
    <p:extLst>
      <p:ext uri="{BB962C8B-B14F-4D97-AF65-F5344CB8AC3E}">
        <p14:creationId xmlns:p14="http://schemas.microsoft.com/office/powerpoint/2010/main" val="246072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9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44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25C5-4890-49AA-A685-0B5C4693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275167"/>
            <a:ext cx="11121006" cy="1143000"/>
          </a:xfrm>
        </p:spPr>
        <p:txBody>
          <a:bodyPr/>
          <a:lstStyle/>
          <a:p>
            <a:r>
              <a:rPr lang="en-US" sz="5400" dirty="0"/>
              <a:t>It’s the Cost, Stupid – </a:t>
            </a:r>
            <a:r>
              <a:rPr lang="en-US" sz="5400" b="1" i="1" u="sng" dirty="0"/>
              <a:t>Avoidable</a:t>
            </a:r>
            <a:r>
              <a:rPr lang="en-US" sz="5400" dirty="0"/>
              <a:t> NHE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1407-EE75-4469-AA42-73A270220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NEHI (2008) </a:t>
            </a:r>
            <a:r>
              <a:rPr lang="en-US" sz="3600" dirty="0">
                <a:sym typeface="Wingdings" panose="05000000000000000000" pitchFamily="2" charset="2"/>
              </a:rPr>
              <a:t> 						$680B</a:t>
            </a:r>
            <a:endParaRPr lang="en-US" sz="3600" dirty="0"/>
          </a:p>
          <a:p>
            <a:r>
              <a:rPr lang="en-US" sz="3600" dirty="0">
                <a:sym typeface="Wingdings" panose="05000000000000000000" pitchFamily="2" charset="2"/>
              </a:rPr>
              <a:t>Thomson Reuters (2009)  			$700B</a:t>
            </a:r>
          </a:p>
          <a:p>
            <a:r>
              <a:rPr lang="en-US" sz="3600" dirty="0"/>
              <a:t>Berwick &amp; </a:t>
            </a:r>
            <a:r>
              <a:rPr lang="en-US" sz="3600" dirty="0" err="1"/>
              <a:t>Hackbarth</a:t>
            </a:r>
            <a:r>
              <a:rPr lang="en-US" sz="3600" dirty="0"/>
              <a:t> (2011) </a:t>
            </a:r>
            <a:r>
              <a:rPr lang="en-US" sz="3600" dirty="0">
                <a:sym typeface="Wingdings" panose="05000000000000000000" pitchFamily="2" charset="2"/>
              </a:rPr>
              <a:t> 		$500B-$1T</a:t>
            </a:r>
          </a:p>
          <a:p>
            <a:r>
              <a:rPr lang="en-US" sz="3600" dirty="0">
                <a:sym typeface="Wingdings" panose="05000000000000000000" pitchFamily="2" charset="2"/>
              </a:rPr>
              <a:t>Avoidable inpatient admissions  		$140B</a:t>
            </a:r>
          </a:p>
          <a:p>
            <a:r>
              <a:rPr lang="en-US" sz="3600" dirty="0">
                <a:sym typeface="Wingdings" panose="05000000000000000000" pitchFamily="2" charset="2"/>
              </a:rPr>
              <a:t>Center for Health Info. &amp; Analysis  	$17B</a:t>
            </a:r>
            <a:r>
              <a:rPr lang="en-US" sz="3600" baseline="30000" dirty="0">
                <a:sym typeface="Wingdings" panose="05000000000000000000" pitchFamily="2" charset="2"/>
              </a:rPr>
              <a:t>a</a:t>
            </a:r>
            <a:endParaRPr lang="en-US" sz="3600" dirty="0">
              <a:sym typeface="Wingdings" panose="05000000000000000000" pitchFamily="2" charset="2"/>
            </a:endParaRPr>
          </a:p>
          <a:p>
            <a:r>
              <a:rPr lang="en-US" sz="3600" dirty="0">
                <a:sym typeface="Wingdings" panose="05000000000000000000" pitchFamily="2" charset="2"/>
              </a:rPr>
              <a:t>IMS Institute (2013)					$213B</a:t>
            </a:r>
            <a:r>
              <a:rPr lang="en-US" sz="3600" baseline="30000" dirty="0">
                <a:sym typeface="Wingdings" panose="05000000000000000000" pitchFamily="2" charset="2"/>
              </a:rPr>
              <a:t>b</a:t>
            </a:r>
          </a:p>
          <a:p>
            <a:pPr marL="0" indent="0">
              <a:buNone/>
            </a:pPr>
            <a:r>
              <a:rPr lang="en-US" sz="3600" dirty="0">
                <a:sym typeface="Wingdings" panose="05000000000000000000" pitchFamily="2" charset="2"/>
              </a:rPr>
              <a:t> 					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C0A7F-AF64-42A8-85C6-EB1A5A70255C}"/>
              </a:ext>
            </a:extLst>
          </p:cNvPr>
          <p:cNvSpPr txBox="1"/>
          <p:nvPr/>
        </p:nvSpPr>
        <p:spPr>
          <a:xfrm>
            <a:off x="260059" y="5999891"/>
            <a:ext cx="8598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(a)  Limited to avoidable readmissions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(b)  Limited to prescription drugs; hypercholesterolemia &amp; diabetes have the biggest impact </a:t>
            </a:r>
          </a:p>
        </p:txBody>
      </p:sp>
    </p:spTree>
    <p:extLst>
      <p:ext uri="{BB962C8B-B14F-4D97-AF65-F5344CB8AC3E}">
        <p14:creationId xmlns:p14="http://schemas.microsoft.com/office/powerpoint/2010/main" val="1476316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E7A7-8DA4-4444-9B24-B83861F9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Categories of Waste &amp; Avoidable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8F978-01D6-4901-815C-CF2EE1AAB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1" y="1826704"/>
            <a:ext cx="10972800" cy="452543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2800" dirty="0"/>
              <a:t>Administrative system inefficiencies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Provider inefficiencies and errors (including unnecessary variations in care delivery)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Lack of care coordination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Unwarranted use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Preventable conditions and avoidable care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Fraud &amp; abuse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Increased disease due to modifiable behaviors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High prices</a:t>
            </a:r>
          </a:p>
        </p:txBody>
      </p:sp>
    </p:spTree>
    <p:extLst>
      <p:ext uri="{BB962C8B-B14F-4D97-AF65-F5344CB8AC3E}">
        <p14:creationId xmlns:p14="http://schemas.microsoft.com/office/powerpoint/2010/main" val="2653915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6F14D4-9A87-4518-9181-8AFC61351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6496"/>
            <a:ext cx="10363200" cy="1470025"/>
          </a:xfrm>
        </p:spPr>
        <p:txBody>
          <a:bodyPr/>
          <a:lstStyle/>
          <a:p>
            <a:r>
              <a:rPr lang="en-US" sz="8000" dirty="0">
                <a:solidFill>
                  <a:schemeClr val="accent5"/>
                </a:solidFill>
              </a:rPr>
              <a:t>Value-Based Care &amp; </a:t>
            </a:r>
            <a:br>
              <a:rPr lang="en-US" sz="8000" dirty="0">
                <a:solidFill>
                  <a:schemeClr val="accent5"/>
                </a:solidFill>
              </a:rPr>
            </a:br>
            <a:r>
              <a:rPr lang="en-US" sz="8000" dirty="0">
                <a:solidFill>
                  <a:schemeClr val="accent5"/>
                </a:solidFill>
              </a:rPr>
              <a:t>Value-Based Payment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FEA4B-02B2-4084-A60C-51BD9132096A}"/>
              </a:ext>
            </a:extLst>
          </p:cNvPr>
          <p:cNvSpPr txBox="1"/>
          <p:nvPr/>
        </p:nvSpPr>
        <p:spPr>
          <a:xfrm>
            <a:off x="267855" y="4414982"/>
            <a:ext cx="114530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a/k/a risk-based reimbursement, outcomes-based reimbursement, pay-for-value, pay-for-performance, fee-for-value</a:t>
            </a:r>
          </a:p>
        </p:txBody>
      </p:sp>
    </p:spTree>
    <p:extLst>
      <p:ext uri="{BB962C8B-B14F-4D97-AF65-F5344CB8AC3E}">
        <p14:creationId xmlns:p14="http://schemas.microsoft.com/office/powerpoint/2010/main" val="4277359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152B-D72F-4D92-A463-2D5F242F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25DF-B446-4687-9CD0-5A6CC4EC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600201"/>
            <a:ext cx="11416145" cy="4525433"/>
          </a:xfrm>
        </p:spPr>
        <p:txBody>
          <a:bodyPr/>
          <a:lstStyle/>
          <a:p>
            <a:r>
              <a:rPr lang="en-US" sz="2800" dirty="0"/>
              <a:t>A care delivery model in which clinicians and hospitals are paid based upon outcomes.</a:t>
            </a:r>
          </a:p>
          <a:p>
            <a:r>
              <a:rPr lang="en-US" sz="2800" dirty="0"/>
              <a:t>Rewards clinicians for helping patients improve their health, reduce the effects and incidence of chronic disease, and live healthier lives. </a:t>
            </a:r>
          </a:p>
          <a:p>
            <a:r>
              <a:rPr lang="en-US" sz="2800" dirty="0"/>
              <a:t>Rewards clinicians for reducing costs (i.e., increase efficiency, remove the avoidable costs).</a:t>
            </a:r>
          </a:p>
          <a:p>
            <a:r>
              <a:rPr lang="en-US" sz="2800" dirty="0"/>
              <a:t>Linking payments to improved performance; holding providers accountable for both the cost and outcomes of the care provided.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9C1AB-C2B2-466E-8007-64D0F8968989}"/>
              </a:ext>
            </a:extLst>
          </p:cNvPr>
          <p:cNvSpPr txBox="1"/>
          <p:nvPr/>
        </p:nvSpPr>
        <p:spPr>
          <a:xfrm>
            <a:off x="341746" y="5802468"/>
            <a:ext cx="786014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New England Journal of Medicine Health Catalyst, January, 2017; </a:t>
            </a:r>
          </a:p>
          <a:p>
            <a:pPr algn="l"/>
            <a:r>
              <a:rPr lang="en-US" dirty="0"/>
              <a:t>Healthcare.gov definition of value-based purchasing</a:t>
            </a:r>
          </a:p>
        </p:txBody>
      </p:sp>
    </p:spTree>
    <p:extLst>
      <p:ext uri="{BB962C8B-B14F-4D97-AF65-F5344CB8AC3E}">
        <p14:creationId xmlns:p14="http://schemas.microsoft.com/office/powerpoint/2010/main" val="4176535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638" y="198599"/>
            <a:ext cx="9143999" cy="341671"/>
          </a:xfrm>
        </p:spPr>
        <p:txBody>
          <a:bodyPr/>
          <a:lstStyle/>
          <a:p>
            <a:pPr algn="ctr"/>
            <a:r>
              <a:rPr lang="en-US" dirty="0"/>
              <a:t>U.S. Value-based Payment Model Framework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FB90-4EC9-44C0-BFCC-5E68730EEE49}" type="slidenum">
              <a:rPr lang="en-US">
                <a:solidFill>
                  <a:srgbClr val="333333"/>
                </a:solidFill>
                <a:latin typeface="Arial"/>
              </a:rPr>
              <a:pPr/>
              <a:t>44</a:t>
            </a:fld>
            <a:endParaRPr lang="en-US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27" y="6363928"/>
            <a:ext cx="1269999" cy="362166"/>
          </a:xfrm>
          <a:prstGeom prst="rect">
            <a:avLst/>
          </a:prstGeom>
        </p:spPr>
      </p:pic>
      <p:graphicFrame>
        <p:nvGraphicFramePr>
          <p:cNvPr id="6" name="Table 5" descr="Table for APM Framework Categories " title="Table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46961"/>
              </p:ext>
            </p:extLst>
          </p:nvPr>
        </p:nvGraphicFramePr>
        <p:xfrm>
          <a:off x="2115127" y="566658"/>
          <a:ext cx="9958344" cy="61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9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728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Open Sans Extrabol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Open Sans Extrabol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6271"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Roboto Condensed" panose="02000000000000000000" pitchFamily="2" charset="0"/>
                        <a:cs typeface="Open Sans Extrabold" pitchFamily="34" charset="0"/>
                      </a:endParaRP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Open Sans Extrabold" pitchFamily="34" charset="0"/>
                        </a:rPr>
                        <a:t>Category 1</a:t>
                      </a:r>
                    </a:p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Fee for Service – </a:t>
                      </a:r>
                      <a:b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</a:b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No Link to </a:t>
                      </a:r>
                      <a:b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</a:b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Quality &amp; Value</a:t>
                      </a:r>
                      <a:endParaRPr lang="en-US" sz="1400" b="1" i="1" dirty="0">
                        <a:solidFill>
                          <a:schemeClr val="tx1"/>
                        </a:solidFill>
                        <a:latin typeface="+mj-lt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Roboto Condensed" panose="02000000000000000000" pitchFamily="2" charset="0"/>
                        <a:cs typeface="Open Sans Extrabold" pitchFamily="34" charset="0"/>
                      </a:endParaRP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Open Sans Extrabold" pitchFamily="34" charset="0"/>
                        </a:rPr>
                        <a:t>Category 2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Open Sans Extrabold" pitchFamily="34" charset="0"/>
                        </a:rPr>
                        <a:t>Fee for Service – </a:t>
                      </a:r>
                      <a:b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Open Sans Extrabold" pitchFamily="34" charset="0"/>
                        </a:rPr>
                      </a:b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Open Sans Extrabold" pitchFamily="34" charset="0"/>
                        </a:rPr>
                        <a:t>Link to </a:t>
                      </a:r>
                      <a:b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Open Sans Extrabold" pitchFamily="34" charset="0"/>
                        </a:rPr>
                      </a:b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Open Sans Extrabold" pitchFamily="34" charset="0"/>
                        </a:rPr>
                        <a:t>Quality &amp; Value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Roboto Condensed" panose="02000000000000000000" pitchFamily="2" charset="0"/>
                        <a:cs typeface="Open Sans Extrabold" pitchFamily="34" charset="0"/>
                      </a:endParaRP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Open Sans Extrabold" pitchFamily="34" charset="0"/>
                        </a:rPr>
                        <a:t>Category 3</a:t>
                      </a:r>
                    </a:p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Alternative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 Payment Model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s Built on </a:t>
                      </a:r>
                      <a:b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</a:b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Fee-for-Service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Open Sans Extrabold" pitchFamily="34" charset="0"/>
                        </a:rPr>
                        <a:t>Architecture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Roboto Condensed" panose="02000000000000000000" pitchFamily="2" charset="0"/>
                        <a:cs typeface="Open Sans Extrabold" pitchFamily="34" charset="0"/>
                      </a:endParaRP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Open Sans Extrabold" pitchFamily="34" charset="0"/>
                        </a:rPr>
                        <a:t>Category 4</a:t>
                      </a:r>
                    </a:p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Population-Based </a:t>
                      </a:r>
                      <a:b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</a:b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Payment</a:t>
                      </a:r>
                      <a:endParaRPr lang="en-US" sz="1400" b="1" i="1" dirty="0">
                        <a:solidFill>
                          <a:schemeClr val="tx1"/>
                        </a:solidFill>
                        <a:latin typeface="+mj-lt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8281"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A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Foundational Payments for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Infrastructure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 &amp; Operations</a:t>
                      </a:r>
                    </a:p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B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Pay for Reporting</a:t>
                      </a:r>
                    </a:p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C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Rewards for Performance</a:t>
                      </a:r>
                    </a:p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dirty="0">
                          <a:solidFill>
                            <a:schemeClr val="accent2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D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Rewards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Penalties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 </a:t>
                      </a:r>
                      <a:br>
                        <a:rPr lang="en-US" sz="1400" b="0" baseline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</a:rPr>
                        <a:t>for Performance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400" b="1" kern="1200" dirty="0">
                          <a:solidFill>
                            <a:schemeClr val="accent5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A</a:t>
                      </a:r>
                    </a:p>
                    <a:p>
                      <a:pPr marL="0" algn="ctr" defTabSz="121917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Alternative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 Payment Model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s with </a:t>
                      </a:r>
                      <a:b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</a:b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Upside Only Gainsharing</a:t>
                      </a:r>
                    </a:p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dirty="0">
                          <a:solidFill>
                            <a:schemeClr val="accent5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B</a:t>
                      </a:r>
                    </a:p>
                    <a:p>
                      <a:pPr marL="0" algn="ctr" defTabSz="121917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Alternative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 Payment Model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s with Upside Gainsharing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 and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Downside Risk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dirty="0">
                          <a:solidFill>
                            <a:schemeClr val="accent4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A</a:t>
                      </a:r>
                    </a:p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Condition-Specific</a:t>
                      </a:r>
                      <a:b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</a:b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Population-Based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 Payment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Roboto Condensed" panose="02000000000000000000" pitchFamily="2" charset="0"/>
                        <a:cs typeface="+mn-cs"/>
                      </a:endParaRPr>
                    </a:p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dirty="0">
                          <a:solidFill>
                            <a:schemeClr val="accent4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B</a:t>
                      </a:r>
                    </a:p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Comprehensive </a:t>
                      </a:r>
                      <a:b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</a:b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Population-Based </a:t>
                      </a:r>
                      <a:b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</a:b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Roboto Condensed" panose="02000000000000000000" pitchFamily="2" charset="0"/>
                          <a:cs typeface="+mn-cs"/>
                        </a:rPr>
                        <a:t>Payment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 descr="Graphic of Dollar sign " title="Graphic "/>
          <p:cNvGrpSpPr/>
          <p:nvPr/>
        </p:nvGrpSpPr>
        <p:grpSpPr>
          <a:xfrm>
            <a:off x="3291464" y="655442"/>
            <a:ext cx="1098701" cy="460530"/>
            <a:chOff x="1957976" y="2416557"/>
            <a:chExt cx="1227148" cy="1346897"/>
          </a:xfrm>
          <a:solidFill>
            <a:srgbClr val="F07F00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57976" y="2416557"/>
              <a:ext cx="1227148" cy="1346897"/>
            </a:xfrm>
            <a:custGeom>
              <a:avLst/>
              <a:gdLst>
                <a:gd name="T0" fmla="*/ 382 w 765"/>
                <a:gd name="T1" fmla="*/ 0 h 944"/>
                <a:gd name="T2" fmla="*/ 765 w 765"/>
                <a:gd name="T3" fmla="*/ 382 h 944"/>
                <a:gd name="T4" fmla="*/ 496 w 765"/>
                <a:gd name="T5" fmla="*/ 748 h 944"/>
                <a:gd name="T6" fmla="*/ 382 w 765"/>
                <a:gd name="T7" fmla="*/ 944 h 944"/>
                <a:gd name="T8" fmla="*/ 269 w 765"/>
                <a:gd name="T9" fmla="*/ 748 h 944"/>
                <a:gd name="T10" fmla="*/ 0 w 765"/>
                <a:gd name="T11" fmla="*/ 382 h 944"/>
                <a:gd name="T12" fmla="*/ 382 w 765"/>
                <a:gd name="T1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944">
                  <a:moveTo>
                    <a:pt x="382" y="0"/>
                  </a:moveTo>
                  <a:cubicBezTo>
                    <a:pt x="593" y="0"/>
                    <a:pt x="765" y="171"/>
                    <a:pt x="765" y="382"/>
                  </a:cubicBezTo>
                  <a:cubicBezTo>
                    <a:pt x="765" y="554"/>
                    <a:pt x="651" y="699"/>
                    <a:pt x="496" y="748"/>
                  </a:cubicBezTo>
                  <a:cubicBezTo>
                    <a:pt x="382" y="944"/>
                    <a:pt x="382" y="944"/>
                    <a:pt x="382" y="944"/>
                  </a:cubicBezTo>
                  <a:cubicBezTo>
                    <a:pt x="269" y="748"/>
                    <a:pt x="269" y="748"/>
                    <a:pt x="269" y="748"/>
                  </a:cubicBezTo>
                  <a:cubicBezTo>
                    <a:pt x="114" y="699"/>
                    <a:pt x="0" y="554"/>
                    <a:pt x="0" y="382"/>
                  </a:cubicBezTo>
                  <a:cubicBezTo>
                    <a:pt x="0" y="171"/>
                    <a:pt x="171" y="0"/>
                    <a:pt x="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9" tIns="34290" rIns="68579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solidFill>
                  <a:srgbClr val="333333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395285" y="2680128"/>
              <a:ext cx="398755" cy="718585"/>
            </a:xfrm>
            <a:custGeom>
              <a:avLst/>
              <a:gdLst/>
              <a:ahLst/>
              <a:cxnLst/>
              <a:rect l="l" t="t" r="r" b="b"/>
              <a:pathLst>
                <a:path w="197388" h="380377">
                  <a:moveTo>
                    <a:pt x="89995" y="0"/>
                  </a:moveTo>
                  <a:lnTo>
                    <a:pt x="121993" y="0"/>
                  </a:lnTo>
                  <a:lnTo>
                    <a:pt x="121993" y="43397"/>
                  </a:lnTo>
                  <a:cubicBezTo>
                    <a:pt x="133459" y="44997"/>
                    <a:pt x="143858" y="48263"/>
                    <a:pt x="153191" y="53196"/>
                  </a:cubicBezTo>
                  <a:cubicBezTo>
                    <a:pt x="162523" y="58129"/>
                    <a:pt x="170456" y="64529"/>
                    <a:pt x="176989" y="72395"/>
                  </a:cubicBezTo>
                  <a:cubicBezTo>
                    <a:pt x="183522" y="80261"/>
                    <a:pt x="188555" y="89561"/>
                    <a:pt x="192088" y="100294"/>
                  </a:cubicBezTo>
                  <a:cubicBezTo>
                    <a:pt x="195621" y="111026"/>
                    <a:pt x="197388" y="123059"/>
                    <a:pt x="197388" y="136391"/>
                  </a:cubicBezTo>
                  <a:lnTo>
                    <a:pt x="139591" y="136391"/>
                  </a:lnTo>
                  <a:cubicBezTo>
                    <a:pt x="139591" y="120392"/>
                    <a:pt x="136292" y="108426"/>
                    <a:pt x="129692" y="100494"/>
                  </a:cubicBezTo>
                  <a:cubicBezTo>
                    <a:pt x="123092" y="92561"/>
                    <a:pt x="114260" y="88594"/>
                    <a:pt x="103194" y="88594"/>
                  </a:cubicBezTo>
                  <a:cubicBezTo>
                    <a:pt x="97194" y="88594"/>
                    <a:pt x="92028" y="89494"/>
                    <a:pt x="87695" y="91294"/>
                  </a:cubicBezTo>
                  <a:cubicBezTo>
                    <a:pt x="83362" y="93094"/>
                    <a:pt x="79795" y="95561"/>
                    <a:pt x="76995" y="98694"/>
                  </a:cubicBezTo>
                  <a:cubicBezTo>
                    <a:pt x="74195" y="101827"/>
                    <a:pt x="72129" y="105527"/>
                    <a:pt x="70796" y="109793"/>
                  </a:cubicBezTo>
                  <a:cubicBezTo>
                    <a:pt x="69462" y="114059"/>
                    <a:pt x="68796" y="118659"/>
                    <a:pt x="68796" y="123592"/>
                  </a:cubicBezTo>
                  <a:cubicBezTo>
                    <a:pt x="68796" y="128525"/>
                    <a:pt x="69462" y="132992"/>
                    <a:pt x="70796" y="136991"/>
                  </a:cubicBezTo>
                  <a:cubicBezTo>
                    <a:pt x="72129" y="140991"/>
                    <a:pt x="74429" y="144691"/>
                    <a:pt x="77695" y="148091"/>
                  </a:cubicBezTo>
                  <a:cubicBezTo>
                    <a:pt x="80962" y="151490"/>
                    <a:pt x="85295" y="154690"/>
                    <a:pt x="90694" y="157690"/>
                  </a:cubicBezTo>
                  <a:cubicBezTo>
                    <a:pt x="96094" y="160690"/>
                    <a:pt x="102794" y="163790"/>
                    <a:pt x="110793" y="166990"/>
                  </a:cubicBezTo>
                  <a:cubicBezTo>
                    <a:pt x="123726" y="172189"/>
                    <a:pt x="135492" y="177522"/>
                    <a:pt x="146091" y="182989"/>
                  </a:cubicBezTo>
                  <a:cubicBezTo>
                    <a:pt x="156690" y="188455"/>
                    <a:pt x="165790" y="194754"/>
                    <a:pt x="173389" y="201887"/>
                  </a:cubicBezTo>
                  <a:cubicBezTo>
                    <a:pt x="180989" y="209020"/>
                    <a:pt x="186889" y="217320"/>
                    <a:pt x="191088" y="226786"/>
                  </a:cubicBezTo>
                  <a:cubicBezTo>
                    <a:pt x="195288" y="236252"/>
                    <a:pt x="197388" y="247451"/>
                    <a:pt x="197388" y="260384"/>
                  </a:cubicBezTo>
                  <a:cubicBezTo>
                    <a:pt x="197388" y="272116"/>
                    <a:pt x="195488" y="282649"/>
                    <a:pt x="191688" y="291982"/>
                  </a:cubicBezTo>
                  <a:cubicBezTo>
                    <a:pt x="187889" y="301315"/>
                    <a:pt x="182522" y="309381"/>
                    <a:pt x="175589" y="316180"/>
                  </a:cubicBezTo>
                  <a:cubicBezTo>
                    <a:pt x="168656" y="322980"/>
                    <a:pt x="160290" y="328446"/>
                    <a:pt x="150491" y="332579"/>
                  </a:cubicBezTo>
                  <a:cubicBezTo>
                    <a:pt x="140691" y="336713"/>
                    <a:pt x="129792" y="339379"/>
                    <a:pt x="117793" y="340579"/>
                  </a:cubicBezTo>
                  <a:lnTo>
                    <a:pt x="117793" y="380377"/>
                  </a:lnTo>
                  <a:lnTo>
                    <a:pt x="85995" y="380377"/>
                  </a:lnTo>
                  <a:lnTo>
                    <a:pt x="85995" y="340779"/>
                  </a:lnTo>
                  <a:cubicBezTo>
                    <a:pt x="74929" y="339579"/>
                    <a:pt x="64229" y="336979"/>
                    <a:pt x="53897" y="332979"/>
                  </a:cubicBezTo>
                  <a:cubicBezTo>
                    <a:pt x="43564" y="328980"/>
                    <a:pt x="34398" y="323213"/>
                    <a:pt x="26398" y="315680"/>
                  </a:cubicBezTo>
                  <a:cubicBezTo>
                    <a:pt x="18399" y="308148"/>
                    <a:pt x="11999" y="298648"/>
                    <a:pt x="7200" y="287182"/>
                  </a:cubicBezTo>
                  <a:cubicBezTo>
                    <a:pt x="2400" y="275716"/>
                    <a:pt x="0" y="261984"/>
                    <a:pt x="0" y="245985"/>
                  </a:cubicBezTo>
                  <a:lnTo>
                    <a:pt x="57796" y="245985"/>
                  </a:lnTo>
                  <a:cubicBezTo>
                    <a:pt x="57796" y="255451"/>
                    <a:pt x="59030" y="263350"/>
                    <a:pt x="61496" y="269683"/>
                  </a:cubicBezTo>
                  <a:cubicBezTo>
                    <a:pt x="63963" y="276016"/>
                    <a:pt x="67263" y="281083"/>
                    <a:pt x="71396" y="284882"/>
                  </a:cubicBezTo>
                  <a:cubicBezTo>
                    <a:pt x="75529" y="288682"/>
                    <a:pt x="80228" y="291349"/>
                    <a:pt x="85495" y="292882"/>
                  </a:cubicBezTo>
                  <a:cubicBezTo>
                    <a:pt x="90761" y="294415"/>
                    <a:pt x="96127" y="295182"/>
                    <a:pt x="101594" y="295182"/>
                  </a:cubicBezTo>
                  <a:cubicBezTo>
                    <a:pt x="107860" y="295182"/>
                    <a:pt x="113360" y="294315"/>
                    <a:pt x="118093" y="292582"/>
                  </a:cubicBezTo>
                  <a:cubicBezTo>
                    <a:pt x="122826" y="290849"/>
                    <a:pt x="126792" y="288449"/>
                    <a:pt x="129992" y="285382"/>
                  </a:cubicBezTo>
                  <a:cubicBezTo>
                    <a:pt x="133192" y="282316"/>
                    <a:pt x="135592" y="278683"/>
                    <a:pt x="137192" y="274483"/>
                  </a:cubicBezTo>
                  <a:cubicBezTo>
                    <a:pt x="138792" y="270283"/>
                    <a:pt x="139591" y="265717"/>
                    <a:pt x="139591" y="260784"/>
                  </a:cubicBezTo>
                  <a:cubicBezTo>
                    <a:pt x="139591" y="255184"/>
                    <a:pt x="138858" y="250251"/>
                    <a:pt x="137392" y="245985"/>
                  </a:cubicBezTo>
                  <a:cubicBezTo>
                    <a:pt x="135925" y="241718"/>
                    <a:pt x="133525" y="237852"/>
                    <a:pt x="130192" y="234385"/>
                  </a:cubicBezTo>
                  <a:cubicBezTo>
                    <a:pt x="126859" y="230919"/>
                    <a:pt x="122559" y="227719"/>
                    <a:pt x="117293" y="224786"/>
                  </a:cubicBezTo>
                  <a:cubicBezTo>
                    <a:pt x="112027" y="221853"/>
                    <a:pt x="105594" y="218986"/>
                    <a:pt x="97994" y="216187"/>
                  </a:cubicBezTo>
                  <a:cubicBezTo>
                    <a:pt x="84928" y="211254"/>
                    <a:pt x="73062" y="206087"/>
                    <a:pt x="62396" y="200687"/>
                  </a:cubicBezTo>
                  <a:cubicBezTo>
                    <a:pt x="51730" y="195288"/>
                    <a:pt x="42597" y="189055"/>
                    <a:pt x="34998" y="181989"/>
                  </a:cubicBezTo>
                  <a:cubicBezTo>
                    <a:pt x="27398" y="174922"/>
                    <a:pt x="21499" y="166656"/>
                    <a:pt x="17299" y="157190"/>
                  </a:cubicBezTo>
                  <a:cubicBezTo>
                    <a:pt x="13099" y="147724"/>
                    <a:pt x="10999" y="136458"/>
                    <a:pt x="10999" y="123392"/>
                  </a:cubicBezTo>
                  <a:cubicBezTo>
                    <a:pt x="10999" y="112060"/>
                    <a:pt x="12866" y="101727"/>
                    <a:pt x="16599" y="92394"/>
                  </a:cubicBezTo>
                  <a:cubicBezTo>
                    <a:pt x="20332" y="83061"/>
                    <a:pt x="25665" y="74928"/>
                    <a:pt x="32598" y="67996"/>
                  </a:cubicBezTo>
                  <a:cubicBezTo>
                    <a:pt x="39531" y="61063"/>
                    <a:pt x="47830" y="55430"/>
                    <a:pt x="57497" y="51097"/>
                  </a:cubicBezTo>
                  <a:cubicBezTo>
                    <a:pt x="67163" y="46764"/>
                    <a:pt x="77995" y="43997"/>
                    <a:pt x="89995" y="42797"/>
                  </a:cubicBezTo>
                  <a:lnTo>
                    <a:pt x="8999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18" name="Freeform 17"/>
          <p:cNvSpPr>
            <a:spLocks/>
          </p:cNvSpPr>
          <p:nvPr/>
        </p:nvSpPr>
        <p:spPr bwMode="auto">
          <a:xfrm>
            <a:off x="5231971" y="655442"/>
            <a:ext cx="1098701" cy="460530"/>
          </a:xfrm>
          <a:custGeom>
            <a:avLst/>
            <a:gdLst>
              <a:gd name="T0" fmla="*/ 382 w 765"/>
              <a:gd name="T1" fmla="*/ 0 h 944"/>
              <a:gd name="T2" fmla="*/ 765 w 765"/>
              <a:gd name="T3" fmla="*/ 382 h 944"/>
              <a:gd name="T4" fmla="*/ 496 w 765"/>
              <a:gd name="T5" fmla="*/ 748 h 944"/>
              <a:gd name="T6" fmla="*/ 382 w 765"/>
              <a:gd name="T7" fmla="*/ 944 h 944"/>
              <a:gd name="T8" fmla="*/ 269 w 765"/>
              <a:gd name="T9" fmla="*/ 748 h 944"/>
              <a:gd name="T10" fmla="*/ 0 w 765"/>
              <a:gd name="T11" fmla="*/ 382 h 944"/>
              <a:gd name="T12" fmla="*/ 382 w 765"/>
              <a:gd name="T13" fmla="*/ 0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5" h="944">
                <a:moveTo>
                  <a:pt x="382" y="0"/>
                </a:moveTo>
                <a:cubicBezTo>
                  <a:pt x="593" y="0"/>
                  <a:pt x="765" y="171"/>
                  <a:pt x="765" y="382"/>
                </a:cubicBezTo>
                <a:cubicBezTo>
                  <a:pt x="765" y="554"/>
                  <a:pt x="651" y="699"/>
                  <a:pt x="496" y="748"/>
                </a:cubicBezTo>
                <a:cubicBezTo>
                  <a:pt x="382" y="944"/>
                  <a:pt x="382" y="944"/>
                  <a:pt x="382" y="944"/>
                </a:cubicBezTo>
                <a:cubicBezTo>
                  <a:pt x="269" y="748"/>
                  <a:pt x="269" y="748"/>
                  <a:pt x="269" y="748"/>
                </a:cubicBezTo>
                <a:cubicBezTo>
                  <a:pt x="114" y="699"/>
                  <a:pt x="0" y="554"/>
                  <a:pt x="0" y="382"/>
                </a:cubicBezTo>
                <a:cubicBezTo>
                  <a:pt x="0" y="171"/>
                  <a:pt x="171" y="0"/>
                  <a:pt x="382" y="0"/>
                </a:cubicBezTo>
                <a:close/>
              </a:path>
            </a:pathLst>
          </a:custGeom>
          <a:solidFill>
            <a:srgbClr val="9F2936"/>
          </a:solidFill>
          <a:ln>
            <a:noFill/>
          </a:ln>
        </p:spPr>
        <p:txBody>
          <a:bodyPr vert="horz" wrap="square" lIns="68579" tIns="34290" rIns="68579" bIns="34290" numCol="1" anchor="t" anchorCtr="0" compatLnSpc="1">
            <a:prstTxWarp prst="textNoShape">
              <a:avLst/>
            </a:prstTxWarp>
          </a:bodyPr>
          <a:lstStyle/>
          <a:p>
            <a:endParaRPr lang="en-US" sz="1000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757463" y="629908"/>
            <a:ext cx="1098701" cy="460530"/>
          </a:xfrm>
          <a:custGeom>
            <a:avLst/>
            <a:gdLst>
              <a:gd name="T0" fmla="*/ 382 w 765"/>
              <a:gd name="T1" fmla="*/ 0 h 944"/>
              <a:gd name="T2" fmla="*/ 765 w 765"/>
              <a:gd name="T3" fmla="*/ 382 h 944"/>
              <a:gd name="T4" fmla="*/ 496 w 765"/>
              <a:gd name="T5" fmla="*/ 748 h 944"/>
              <a:gd name="T6" fmla="*/ 382 w 765"/>
              <a:gd name="T7" fmla="*/ 944 h 944"/>
              <a:gd name="T8" fmla="*/ 269 w 765"/>
              <a:gd name="T9" fmla="*/ 748 h 944"/>
              <a:gd name="T10" fmla="*/ 0 w 765"/>
              <a:gd name="T11" fmla="*/ 382 h 944"/>
              <a:gd name="T12" fmla="*/ 382 w 765"/>
              <a:gd name="T13" fmla="*/ 0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5" h="944">
                <a:moveTo>
                  <a:pt x="382" y="0"/>
                </a:moveTo>
                <a:cubicBezTo>
                  <a:pt x="593" y="0"/>
                  <a:pt x="765" y="171"/>
                  <a:pt x="765" y="382"/>
                </a:cubicBezTo>
                <a:cubicBezTo>
                  <a:pt x="765" y="554"/>
                  <a:pt x="651" y="699"/>
                  <a:pt x="496" y="748"/>
                </a:cubicBezTo>
                <a:cubicBezTo>
                  <a:pt x="382" y="944"/>
                  <a:pt x="382" y="944"/>
                  <a:pt x="382" y="944"/>
                </a:cubicBezTo>
                <a:cubicBezTo>
                  <a:pt x="269" y="748"/>
                  <a:pt x="269" y="748"/>
                  <a:pt x="269" y="748"/>
                </a:cubicBezTo>
                <a:cubicBezTo>
                  <a:pt x="114" y="699"/>
                  <a:pt x="0" y="554"/>
                  <a:pt x="0" y="382"/>
                </a:cubicBezTo>
                <a:cubicBezTo>
                  <a:pt x="0" y="171"/>
                  <a:pt x="171" y="0"/>
                  <a:pt x="382" y="0"/>
                </a:cubicBezTo>
                <a:close/>
              </a:path>
            </a:pathLst>
          </a:custGeom>
          <a:solidFill>
            <a:srgbClr val="604878"/>
          </a:solidFill>
          <a:ln>
            <a:noFill/>
          </a:ln>
        </p:spPr>
        <p:txBody>
          <a:bodyPr vert="horz" wrap="square" lIns="68579" tIns="34290" rIns="68579" bIns="34290" numCol="1" anchor="t" anchorCtr="0" compatLnSpc="1">
            <a:prstTxWarp prst="textNoShape">
              <a:avLst/>
            </a:prstTxWarp>
          </a:bodyPr>
          <a:lstStyle/>
          <a:p>
            <a:endParaRPr lang="en-US" sz="1000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10367971" y="655442"/>
            <a:ext cx="1098701" cy="460530"/>
          </a:xfrm>
          <a:custGeom>
            <a:avLst/>
            <a:gdLst>
              <a:gd name="T0" fmla="*/ 382 w 765"/>
              <a:gd name="T1" fmla="*/ 0 h 944"/>
              <a:gd name="T2" fmla="*/ 765 w 765"/>
              <a:gd name="T3" fmla="*/ 382 h 944"/>
              <a:gd name="T4" fmla="*/ 496 w 765"/>
              <a:gd name="T5" fmla="*/ 748 h 944"/>
              <a:gd name="T6" fmla="*/ 382 w 765"/>
              <a:gd name="T7" fmla="*/ 944 h 944"/>
              <a:gd name="T8" fmla="*/ 269 w 765"/>
              <a:gd name="T9" fmla="*/ 748 h 944"/>
              <a:gd name="T10" fmla="*/ 0 w 765"/>
              <a:gd name="T11" fmla="*/ 382 h 944"/>
              <a:gd name="T12" fmla="*/ 382 w 765"/>
              <a:gd name="T13" fmla="*/ 0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5" h="944">
                <a:moveTo>
                  <a:pt x="382" y="0"/>
                </a:moveTo>
                <a:cubicBezTo>
                  <a:pt x="593" y="0"/>
                  <a:pt x="765" y="171"/>
                  <a:pt x="765" y="382"/>
                </a:cubicBezTo>
                <a:cubicBezTo>
                  <a:pt x="765" y="554"/>
                  <a:pt x="651" y="699"/>
                  <a:pt x="496" y="748"/>
                </a:cubicBezTo>
                <a:cubicBezTo>
                  <a:pt x="382" y="944"/>
                  <a:pt x="382" y="944"/>
                  <a:pt x="382" y="944"/>
                </a:cubicBezTo>
                <a:cubicBezTo>
                  <a:pt x="269" y="748"/>
                  <a:pt x="269" y="748"/>
                  <a:pt x="269" y="748"/>
                </a:cubicBezTo>
                <a:cubicBezTo>
                  <a:pt x="114" y="699"/>
                  <a:pt x="0" y="554"/>
                  <a:pt x="0" y="382"/>
                </a:cubicBezTo>
                <a:cubicBezTo>
                  <a:pt x="0" y="171"/>
                  <a:pt x="171" y="0"/>
                  <a:pt x="382" y="0"/>
                </a:cubicBezTo>
                <a:close/>
              </a:path>
            </a:pathLst>
          </a:custGeom>
          <a:solidFill>
            <a:srgbClr val="4E8542"/>
          </a:solidFill>
          <a:ln>
            <a:noFill/>
          </a:ln>
        </p:spPr>
        <p:txBody>
          <a:bodyPr vert="horz" wrap="square" lIns="68579" tIns="34290" rIns="68579" bIns="34290" numCol="1" anchor="t" anchorCtr="0" compatLnSpc="1">
            <a:prstTxWarp prst="textNoShape">
              <a:avLst/>
            </a:prstTxWarp>
          </a:bodyPr>
          <a:lstStyle/>
          <a:p>
            <a:endParaRPr lang="en-US" sz="1000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509822" y="820960"/>
            <a:ext cx="350149" cy="140145"/>
          </a:xfrm>
          <a:custGeom>
            <a:avLst/>
            <a:gdLst>
              <a:gd name="T0" fmla="*/ 1170 w 1522"/>
              <a:gd name="T1" fmla="*/ 774 h 1552"/>
              <a:gd name="T2" fmla="*/ 745 w 1522"/>
              <a:gd name="T3" fmla="*/ 1199 h 1552"/>
              <a:gd name="T4" fmla="*/ 353 w 1522"/>
              <a:gd name="T5" fmla="*/ 1199 h 1552"/>
              <a:gd name="T6" fmla="*/ 353 w 1522"/>
              <a:gd name="T7" fmla="*/ 1199 h 1552"/>
              <a:gd name="T8" fmla="*/ 353 w 1522"/>
              <a:gd name="T9" fmla="*/ 807 h 1552"/>
              <a:gd name="T10" fmla="*/ 807 w 1522"/>
              <a:gd name="T11" fmla="*/ 353 h 1552"/>
              <a:gd name="T12" fmla="*/ 1199 w 1522"/>
              <a:gd name="T13" fmla="*/ 353 h 1552"/>
              <a:gd name="T14" fmla="*/ 1258 w 1522"/>
              <a:gd name="T15" fmla="*/ 439 h 1552"/>
              <a:gd name="T16" fmla="*/ 1509 w 1522"/>
              <a:gd name="T17" fmla="*/ 383 h 1552"/>
              <a:gd name="T18" fmla="*/ 1522 w 1522"/>
              <a:gd name="T19" fmla="*/ 370 h 1552"/>
              <a:gd name="T20" fmla="*/ 1512 w 1522"/>
              <a:gd name="T21" fmla="*/ 342 h 1552"/>
              <a:gd name="T22" fmla="*/ 1391 w 1522"/>
              <a:gd name="T23" fmla="*/ 161 h 1552"/>
              <a:gd name="T24" fmla="*/ 1210 w 1522"/>
              <a:gd name="T25" fmla="*/ 40 h 1552"/>
              <a:gd name="T26" fmla="*/ 1003 w 1522"/>
              <a:gd name="T27" fmla="*/ 0 h 1552"/>
              <a:gd name="T28" fmla="*/ 796 w 1522"/>
              <a:gd name="T29" fmla="*/ 40 h 1552"/>
              <a:gd name="T30" fmla="*/ 615 w 1522"/>
              <a:gd name="T31" fmla="*/ 161 h 1552"/>
              <a:gd name="T32" fmla="*/ 160 w 1522"/>
              <a:gd name="T33" fmla="*/ 615 h 1552"/>
              <a:gd name="T34" fmla="*/ 40 w 1522"/>
              <a:gd name="T35" fmla="*/ 797 h 1552"/>
              <a:gd name="T36" fmla="*/ 0 w 1522"/>
              <a:gd name="T37" fmla="*/ 1003 h 1552"/>
              <a:gd name="T38" fmla="*/ 40 w 1522"/>
              <a:gd name="T39" fmla="*/ 1210 h 1552"/>
              <a:gd name="T40" fmla="*/ 160 w 1522"/>
              <a:gd name="T41" fmla="*/ 1392 h 1552"/>
              <a:gd name="T42" fmla="*/ 342 w 1522"/>
              <a:gd name="T43" fmla="*/ 1512 h 1552"/>
              <a:gd name="T44" fmla="*/ 549 w 1522"/>
              <a:gd name="T45" fmla="*/ 1552 h 1552"/>
              <a:gd name="T46" fmla="*/ 755 w 1522"/>
              <a:gd name="T47" fmla="*/ 1512 h 1552"/>
              <a:gd name="T48" fmla="*/ 937 w 1522"/>
              <a:gd name="T49" fmla="*/ 1392 h 1552"/>
              <a:gd name="T50" fmla="*/ 1391 w 1522"/>
              <a:gd name="T51" fmla="*/ 937 h 1552"/>
              <a:gd name="T52" fmla="*/ 1503 w 1522"/>
              <a:gd name="T53" fmla="*/ 775 h 1552"/>
              <a:gd name="T54" fmla="*/ 1339 w 1522"/>
              <a:gd name="T55" fmla="*/ 799 h 1552"/>
              <a:gd name="T56" fmla="*/ 1170 w 1522"/>
              <a:gd name="T57" fmla="*/ 774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22" h="1552">
                <a:moveTo>
                  <a:pt x="1170" y="774"/>
                </a:moveTo>
                <a:cubicBezTo>
                  <a:pt x="745" y="1199"/>
                  <a:pt x="745" y="1199"/>
                  <a:pt x="745" y="1199"/>
                </a:cubicBezTo>
                <a:cubicBezTo>
                  <a:pt x="636" y="1308"/>
                  <a:pt x="461" y="1308"/>
                  <a:pt x="353" y="1199"/>
                </a:cubicBezTo>
                <a:cubicBezTo>
                  <a:pt x="353" y="1199"/>
                  <a:pt x="353" y="1199"/>
                  <a:pt x="353" y="1199"/>
                </a:cubicBezTo>
                <a:cubicBezTo>
                  <a:pt x="244" y="1091"/>
                  <a:pt x="244" y="916"/>
                  <a:pt x="353" y="807"/>
                </a:cubicBezTo>
                <a:cubicBezTo>
                  <a:pt x="807" y="353"/>
                  <a:pt x="807" y="353"/>
                  <a:pt x="807" y="353"/>
                </a:cubicBezTo>
                <a:cubicBezTo>
                  <a:pt x="915" y="245"/>
                  <a:pt x="1091" y="245"/>
                  <a:pt x="1199" y="353"/>
                </a:cubicBezTo>
                <a:cubicBezTo>
                  <a:pt x="1225" y="379"/>
                  <a:pt x="1244" y="408"/>
                  <a:pt x="1258" y="439"/>
                </a:cubicBezTo>
                <a:cubicBezTo>
                  <a:pt x="1343" y="470"/>
                  <a:pt x="1441" y="451"/>
                  <a:pt x="1509" y="383"/>
                </a:cubicBezTo>
                <a:cubicBezTo>
                  <a:pt x="1522" y="370"/>
                  <a:pt x="1522" y="370"/>
                  <a:pt x="1522" y="370"/>
                </a:cubicBezTo>
                <a:cubicBezTo>
                  <a:pt x="1519" y="361"/>
                  <a:pt x="1516" y="352"/>
                  <a:pt x="1512" y="342"/>
                </a:cubicBezTo>
                <a:cubicBezTo>
                  <a:pt x="1484" y="274"/>
                  <a:pt x="1444" y="213"/>
                  <a:pt x="1391" y="161"/>
                </a:cubicBezTo>
                <a:cubicBezTo>
                  <a:pt x="1339" y="108"/>
                  <a:pt x="1278" y="68"/>
                  <a:pt x="1210" y="40"/>
                </a:cubicBezTo>
                <a:cubicBezTo>
                  <a:pt x="1144" y="13"/>
                  <a:pt x="1074" y="0"/>
                  <a:pt x="1003" y="0"/>
                </a:cubicBezTo>
                <a:cubicBezTo>
                  <a:pt x="932" y="0"/>
                  <a:pt x="862" y="13"/>
                  <a:pt x="796" y="40"/>
                </a:cubicBezTo>
                <a:cubicBezTo>
                  <a:pt x="728" y="68"/>
                  <a:pt x="667" y="108"/>
                  <a:pt x="615" y="161"/>
                </a:cubicBezTo>
                <a:cubicBezTo>
                  <a:pt x="160" y="615"/>
                  <a:pt x="160" y="615"/>
                  <a:pt x="160" y="615"/>
                </a:cubicBezTo>
                <a:cubicBezTo>
                  <a:pt x="108" y="668"/>
                  <a:pt x="67" y="729"/>
                  <a:pt x="40" y="797"/>
                </a:cubicBezTo>
                <a:cubicBezTo>
                  <a:pt x="13" y="863"/>
                  <a:pt x="0" y="932"/>
                  <a:pt x="0" y="1003"/>
                </a:cubicBezTo>
                <a:cubicBezTo>
                  <a:pt x="0" y="1075"/>
                  <a:pt x="13" y="1144"/>
                  <a:pt x="40" y="1210"/>
                </a:cubicBezTo>
                <a:cubicBezTo>
                  <a:pt x="67" y="1278"/>
                  <a:pt x="108" y="1339"/>
                  <a:pt x="160" y="1392"/>
                </a:cubicBezTo>
                <a:cubicBezTo>
                  <a:pt x="213" y="1444"/>
                  <a:pt x="274" y="1485"/>
                  <a:pt x="342" y="1512"/>
                </a:cubicBezTo>
                <a:cubicBezTo>
                  <a:pt x="408" y="1539"/>
                  <a:pt x="477" y="1552"/>
                  <a:pt x="549" y="1552"/>
                </a:cubicBezTo>
                <a:cubicBezTo>
                  <a:pt x="620" y="1552"/>
                  <a:pt x="689" y="1539"/>
                  <a:pt x="755" y="1512"/>
                </a:cubicBezTo>
                <a:cubicBezTo>
                  <a:pt x="823" y="1485"/>
                  <a:pt x="884" y="1444"/>
                  <a:pt x="937" y="1392"/>
                </a:cubicBezTo>
                <a:cubicBezTo>
                  <a:pt x="1391" y="937"/>
                  <a:pt x="1391" y="937"/>
                  <a:pt x="1391" y="937"/>
                </a:cubicBezTo>
                <a:cubicBezTo>
                  <a:pt x="1438" y="890"/>
                  <a:pt x="1476" y="836"/>
                  <a:pt x="1503" y="775"/>
                </a:cubicBezTo>
                <a:cubicBezTo>
                  <a:pt x="1450" y="791"/>
                  <a:pt x="1395" y="799"/>
                  <a:pt x="1339" y="799"/>
                </a:cubicBezTo>
                <a:cubicBezTo>
                  <a:pt x="1281" y="799"/>
                  <a:pt x="1225" y="790"/>
                  <a:pt x="1170" y="7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708940" y="768184"/>
            <a:ext cx="401907" cy="143543"/>
          </a:xfrm>
          <a:custGeom>
            <a:avLst/>
            <a:gdLst>
              <a:gd name="T0" fmla="*/ 1482 w 1522"/>
              <a:gd name="T1" fmla="*/ 342 h 1552"/>
              <a:gd name="T2" fmla="*/ 1362 w 1522"/>
              <a:gd name="T3" fmla="*/ 160 h 1552"/>
              <a:gd name="T4" fmla="*/ 1180 w 1522"/>
              <a:gd name="T5" fmla="*/ 40 h 1552"/>
              <a:gd name="T6" fmla="*/ 973 w 1522"/>
              <a:gd name="T7" fmla="*/ 0 h 1552"/>
              <a:gd name="T8" fmla="*/ 767 w 1522"/>
              <a:gd name="T9" fmla="*/ 40 h 1552"/>
              <a:gd name="T10" fmla="*/ 585 w 1522"/>
              <a:gd name="T11" fmla="*/ 160 h 1552"/>
              <a:gd name="T12" fmla="*/ 131 w 1522"/>
              <a:gd name="T13" fmla="*/ 615 h 1552"/>
              <a:gd name="T14" fmla="*/ 19 w 1522"/>
              <a:gd name="T15" fmla="*/ 777 h 1552"/>
              <a:gd name="T16" fmla="*/ 183 w 1522"/>
              <a:gd name="T17" fmla="*/ 753 h 1552"/>
              <a:gd name="T18" fmla="*/ 352 w 1522"/>
              <a:gd name="T19" fmla="*/ 778 h 1552"/>
              <a:gd name="T20" fmla="*/ 777 w 1522"/>
              <a:gd name="T21" fmla="*/ 353 h 1552"/>
              <a:gd name="T22" fmla="*/ 1169 w 1522"/>
              <a:gd name="T23" fmla="*/ 353 h 1552"/>
              <a:gd name="T24" fmla="*/ 1169 w 1522"/>
              <a:gd name="T25" fmla="*/ 745 h 1552"/>
              <a:gd name="T26" fmla="*/ 715 w 1522"/>
              <a:gd name="T27" fmla="*/ 1199 h 1552"/>
              <a:gd name="T28" fmla="*/ 323 w 1522"/>
              <a:gd name="T29" fmla="*/ 1199 h 1552"/>
              <a:gd name="T30" fmla="*/ 323 w 1522"/>
              <a:gd name="T31" fmla="*/ 1199 h 1552"/>
              <a:gd name="T32" fmla="*/ 264 w 1522"/>
              <a:gd name="T33" fmla="*/ 1113 h 1552"/>
              <a:gd name="T34" fmla="*/ 13 w 1522"/>
              <a:gd name="T35" fmla="*/ 1169 h 1552"/>
              <a:gd name="T36" fmla="*/ 0 w 1522"/>
              <a:gd name="T37" fmla="*/ 1182 h 1552"/>
              <a:gd name="T38" fmla="*/ 10 w 1522"/>
              <a:gd name="T39" fmla="*/ 1210 h 1552"/>
              <a:gd name="T40" fmla="*/ 131 w 1522"/>
              <a:gd name="T41" fmla="*/ 1391 h 1552"/>
              <a:gd name="T42" fmla="*/ 312 w 1522"/>
              <a:gd name="T43" fmla="*/ 1512 h 1552"/>
              <a:gd name="T44" fmla="*/ 519 w 1522"/>
              <a:gd name="T45" fmla="*/ 1552 h 1552"/>
              <a:gd name="T46" fmla="*/ 726 w 1522"/>
              <a:gd name="T47" fmla="*/ 1512 h 1552"/>
              <a:gd name="T48" fmla="*/ 907 w 1522"/>
              <a:gd name="T49" fmla="*/ 1391 h 1552"/>
              <a:gd name="T50" fmla="*/ 1362 w 1522"/>
              <a:gd name="T51" fmla="*/ 937 h 1552"/>
              <a:gd name="T52" fmla="*/ 1482 w 1522"/>
              <a:gd name="T53" fmla="*/ 755 h 1552"/>
              <a:gd name="T54" fmla="*/ 1522 w 1522"/>
              <a:gd name="T55" fmla="*/ 549 h 1552"/>
              <a:gd name="T56" fmla="*/ 1482 w 1522"/>
              <a:gd name="T57" fmla="*/ 342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22" h="1552">
                <a:moveTo>
                  <a:pt x="1482" y="342"/>
                </a:moveTo>
                <a:cubicBezTo>
                  <a:pt x="1455" y="274"/>
                  <a:pt x="1414" y="213"/>
                  <a:pt x="1362" y="160"/>
                </a:cubicBezTo>
                <a:cubicBezTo>
                  <a:pt x="1309" y="108"/>
                  <a:pt x="1248" y="67"/>
                  <a:pt x="1180" y="40"/>
                </a:cubicBezTo>
                <a:cubicBezTo>
                  <a:pt x="1114" y="13"/>
                  <a:pt x="1045" y="0"/>
                  <a:pt x="973" y="0"/>
                </a:cubicBezTo>
                <a:cubicBezTo>
                  <a:pt x="902" y="0"/>
                  <a:pt x="833" y="13"/>
                  <a:pt x="767" y="40"/>
                </a:cubicBezTo>
                <a:cubicBezTo>
                  <a:pt x="699" y="67"/>
                  <a:pt x="638" y="108"/>
                  <a:pt x="585" y="160"/>
                </a:cubicBezTo>
                <a:cubicBezTo>
                  <a:pt x="131" y="615"/>
                  <a:pt x="131" y="615"/>
                  <a:pt x="131" y="615"/>
                </a:cubicBezTo>
                <a:cubicBezTo>
                  <a:pt x="84" y="662"/>
                  <a:pt x="46" y="716"/>
                  <a:pt x="19" y="777"/>
                </a:cubicBezTo>
                <a:cubicBezTo>
                  <a:pt x="72" y="761"/>
                  <a:pt x="127" y="753"/>
                  <a:pt x="183" y="753"/>
                </a:cubicBezTo>
                <a:cubicBezTo>
                  <a:pt x="241" y="753"/>
                  <a:pt x="297" y="762"/>
                  <a:pt x="352" y="778"/>
                </a:cubicBezTo>
                <a:cubicBezTo>
                  <a:pt x="777" y="353"/>
                  <a:pt x="777" y="353"/>
                  <a:pt x="777" y="353"/>
                </a:cubicBezTo>
                <a:cubicBezTo>
                  <a:pt x="886" y="244"/>
                  <a:pt x="1061" y="244"/>
                  <a:pt x="1169" y="353"/>
                </a:cubicBezTo>
                <a:cubicBezTo>
                  <a:pt x="1278" y="461"/>
                  <a:pt x="1278" y="636"/>
                  <a:pt x="1169" y="745"/>
                </a:cubicBezTo>
                <a:cubicBezTo>
                  <a:pt x="715" y="1199"/>
                  <a:pt x="715" y="1199"/>
                  <a:pt x="715" y="1199"/>
                </a:cubicBezTo>
                <a:cubicBezTo>
                  <a:pt x="607" y="1307"/>
                  <a:pt x="431" y="1307"/>
                  <a:pt x="323" y="1199"/>
                </a:cubicBezTo>
                <a:cubicBezTo>
                  <a:pt x="323" y="1199"/>
                  <a:pt x="323" y="1199"/>
                  <a:pt x="323" y="1199"/>
                </a:cubicBezTo>
                <a:cubicBezTo>
                  <a:pt x="297" y="1173"/>
                  <a:pt x="278" y="1144"/>
                  <a:pt x="264" y="1113"/>
                </a:cubicBezTo>
                <a:cubicBezTo>
                  <a:pt x="179" y="1082"/>
                  <a:pt x="81" y="1101"/>
                  <a:pt x="13" y="1169"/>
                </a:cubicBezTo>
                <a:cubicBezTo>
                  <a:pt x="0" y="1182"/>
                  <a:pt x="0" y="1182"/>
                  <a:pt x="0" y="1182"/>
                </a:cubicBezTo>
                <a:cubicBezTo>
                  <a:pt x="3" y="1191"/>
                  <a:pt x="6" y="1200"/>
                  <a:pt x="10" y="1210"/>
                </a:cubicBezTo>
                <a:cubicBezTo>
                  <a:pt x="38" y="1278"/>
                  <a:pt x="78" y="1339"/>
                  <a:pt x="131" y="1391"/>
                </a:cubicBezTo>
                <a:cubicBezTo>
                  <a:pt x="183" y="1444"/>
                  <a:pt x="244" y="1484"/>
                  <a:pt x="312" y="1512"/>
                </a:cubicBezTo>
                <a:cubicBezTo>
                  <a:pt x="378" y="1539"/>
                  <a:pt x="448" y="1552"/>
                  <a:pt x="519" y="1552"/>
                </a:cubicBezTo>
                <a:cubicBezTo>
                  <a:pt x="590" y="1552"/>
                  <a:pt x="660" y="1539"/>
                  <a:pt x="726" y="1512"/>
                </a:cubicBezTo>
                <a:cubicBezTo>
                  <a:pt x="794" y="1484"/>
                  <a:pt x="855" y="1444"/>
                  <a:pt x="907" y="1391"/>
                </a:cubicBezTo>
                <a:cubicBezTo>
                  <a:pt x="1362" y="937"/>
                  <a:pt x="1362" y="937"/>
                  <a:pt x="1362" y="937"/>
                </a:cubicBezTo>
                <a:cubicBezTo>
                  <a:pt x="1414" y="884"/>
                  <a:pt x="1455" y="823"/>
                  <a:pt x="1482" y="755"/>
                </a:cubicBezTo>
                <a:cubicBezTo>
                  <a:pt x="1509" y="689"/>
                  <a:pt x="1522" y="620"/>
                  <a:pt x="1522" y="549"/>
                </a:cubicBezTo>
                <a:cubicBezTo>
                  <a:pt x="1522" y="477"/>
                  <a:pt x="1509" y="408"/>
                  <a:pt x="1482" y="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  <p:sp>
        <p:nvSpPr>
          <p:cNvPr id="28" name="Freeform 120"/>
          <p:cNvSpPr>
            <a:spLocks noEditPoints="1"/>
          </p:cNvSpPr>
          <p:nvPr/>
        </p:nvSpPr>
        <p:spPr bwMode="auto">
          <a:xfrm>
            <a:off x="8082825" y="769375"/>
            <a:ext cx="429655" cy="181596"/>
          </a:xfrm>
          <a:custGeom>
            <a:avLst/>
            <a:gdLst>
              <a:gd name="T0" fmla="*/ 0 w 847"/>
              <a:gd name="T1" fmla="*/ 0 h 626"/>
              <a:gd name="T2" fmla="*/ 847 w 847"/>
              <a:gd name="T3" fmla="*/ 0 h 626"/>
              <a:gd name="T4" fmla="*/ 847 w 847"/>
              <a:gd name="T5" fmla="*/ 626 h 626"/>
              <a:gd name="T6" fmla="*/ 0 w 847"/>
              <a:gd name="T7" fmla="*/ 626 h 626"/>
              <a:gd name="T8" fmla="*/ 0 w 847"/>
              <a:gd name="T9" fmla="*/ 0 h 626"/>
              <a:gd name="T10" fmla="*/ 0 w 847"/>
              <a:gd name="T11" fmla="*/ 0 h 626"/>
              <a:gd name="T12" fmla="*/ 747 w 847"/>
              <a:gd name="T13" fmla="*/ 132 h 626"/>
              <a:gd name="T14" fmla="*/ 697 w 847"/>
              <a:gd name="T15" fmla="*/ 132 h 626"/>
              <a:gd name="T16" fmla="*/ 697 w 847"/>
              <a:gd name="T17" fmla="*/ 550 h 626"/>
              <a:gd name="T18" fmla="*/ 747 w 847"/>
              <a:gd name="T19" fmla="*/ 550 h 626"/>
              <a:gd name="T20" fmla="*/ 747 w 847"/>
              <a:gd name="T21" fmla="*/ 132 h 626"/>
              <a:gd name="T22" fmla="*/ 747 w 847"/>
              <a:gd name="T23" fmla="*/ 132 h 626"/>
              <a:gd name="T24" fmla="*/ 597 w 847"/>
              <a:gd name="T25" fmla="*/ 132 h 626"/>
              <a:gd name="T26" fmla="*/ 547 w 847"/>
              <a:gd name="T27" fmla="*/ 132 h 626"/>
              <a:gd name="T28" fmla="*/ 547 w 847"/>
              <a:gd name="T29" fmla="*/ 550 h 626"/>
              <a:gd name="T30" fmla="*/ 597 w 847"/>
              <a:gd name="T31" fmla="*/ 550 h 626"/>
              <a:gd name="T32" fmla="*/ 597 w 847"/>
              <a:gd name="T33" fmla="*/ 132 h 626"/>
              <a:gd name="T34" fmla="*/ 597 w 847"/>
              <a:gd name="T35" fmla="*/ 132 h 626"/>
              <a:gd name="T36" fmla="*/ 447 w 847"/>
              <a:gd name="T37" fmla="*/ 132 h 626"/>
              <a:gd name="T38" fmla="*/ 397 w 847"/>
              <a:gd name="T39" fmla="*/ 132 h 626"/>
              <a:gd name="T40" fmla="*/ 397 w 847"/>
              <a:gd name="T41" fmla="*/ 550 h 626"/>
              <a:gd name="T42" fmla="*/ 447 w 847"/>
              <a:gd name="T43" fmla="*/ 550 h 626"/>
              <a:gd name="T44" fmla="*/ 447 w 847"/>
              <a:gd name="T45" fmla="*/ 132 h 626"/>
              <a:gd name="T46" fmla="*/ 447 w 847"/>
              <a:gd name="T47" fmla="*/ 132 h 626"/>
              <a:gd name="T48" fmla="*/ 299 w 847"/>
              <a:gd name="T49" fmla="*/ 132 h 626"/>
              <a:gd name="T50" fmla="*/ 249 w 847"/>
              <a:gd name="T51" fmla="*/ 132 h 626"/>
              <a:gd name="T52" fmla="*/ 249 w 847"/>
              <a:gd name="T53" fmla="*/ 550 h 626"/>
              <a:gd name="T54" fmla="*/ 299 w 847"/>
              <a:gd name="T55" fmla="*/ 550 h 626"/>
              <a:gd name="T56" fmla="*/ 299 w 847"/>
              <a:gd name="T57" fmla="*/ 132 h 626"/>
              <a:gd name="T58" fmla="*/ 299 w 847"/>
              <a:gd name="T59" fmla="*/ 132 h 626"/>
              <a:gd name="T60" fmla="*/ 149 w 847"/>
              <a:gd name="T61" fmla="*/ 132 h 626"/>
              <a:gd name="T62" fmla="*/ 99 w 847"/>
              <a:gd name="T63" fmla="*/ 132 h 626"/>
              <a:gd name="T64" fmla="*/ 99 w 847"/>
              <a:gd name="T65" fmla="*/ 550 h 626"/>
              <a:gd name="T66" fmla="*/ 149 w 847"/>
              <a:gd name="T67" fmla="*/ 550 h 626"/>
              <a:gd name="T68" fmla="*/ 149 w 847"/>
              <a:gd name="T69" fmla="*/ 13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7" h="626">
                <a:moveTo>
                  <a:pt x="0" y="0"/>
                </a:moveTo>
                <a:lnTo>
                  <a:pt x="847" y="0"/>
                </a:lnTo>
                <a:lnTo>
                  <a:pt x="847" y="626"/>
                </a:lnTo>
                <a:lnTo>
                  <a:pt x="0" y="62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747" y="132"/>
                </a:moveTo>
                <a:lnTo>
                  <a:pt x="697" y="132"/>
                </a:lnTo>
                <a:lnTo>
                  <a:pt x="697" y="550"/>
                </a:lnTo>
                <a:lnTo>
                  <a:pt x="747" y="550"/>
                </a:lnTo>
                <a:lnTo>
                  <a:pt x="747" y="132"/>
                </a:lnTo>
                <a:lnTo>
                  <a:pt x="747" y="132"/>
                </a:lnTo>
                <a:close/>
                <a:moveTo>
                  <a:pt x="597" y="132"/>
                </a:moveTo>
                <a:lnTo>
                  <a:pt x="547" y="132"/>
                </a:lnTo>
                <a:lnTo>
                  <a:pt x="547" y="550"/>
                </a:lnTo>
                <a:lnTo>
                  <a:pt x="597" y="550"/>
                </a:lnTo>
                <a:lnTo>
                  <a:pt x="597" y="132"/>
                </a:lnTo>
                <a:lnTo>
                  <a:pt x="597" y="132"/>
                </a:lnTo>
                <a:close/>
                <a:moveTo>
                  <a:pt x="447" y="132"/>
                </a:moveTo>
                <a:lnTo>
                  <a:pt x="397" y="132"/>
                </a:lnTo>
                <a:lnTo>
                  <a:pt x="397" y="550"/>
                </a:lnTo>
                <a:lnTo>
                  <a:pt x="447" y="550"/>
                </a:lnTo>
                <a:lnTo>
                  <a:pt x="447" y="132"/>
                </a:lnTo>
                <a:lnTo>
                  <a:pt x="447" y="132"/>
                </a:lnTo>
                <a:close/>
                <a:moveTo>
                  <a:pt x="299" y="132"/>
                </a:moveTo>
                <a:lnTo>
                  <a:pt x="249" y="132"/>
                </a:lnTo>
                <a:lnTo>
                  <a:pt x="249" y="550"/>
                </a:lnTo>
                <a:lnTo>
                  <a:pt x="299" y="550"/>
                </a:lnTo>
                <a:lnTo>
                  <a:pt x="299" y="132"/>
                </a:lnTo>
                <a:lnTo>
                  <a:pt x="299" y="132"/>
                </a:lnTo>
                <a:close/>
                <a:moveTo>
                  <a:pt x="149" y="132"/>
                </a:moveTo>
                <a:lnTo>
                  <a:pt x="99" y="132"/>
                </a:lnTo>
                <a:lnTo>
                  <a:pt x="99" y="550"/>
                </a:lnTo>
                <a:lnTo>
                  <a:pt x="149" y="550"/>
                </a:lnTo>
                <a:lnTo>
                  <a:pt x="149" y="132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  <p:sp>
        <p:nvSpPr>
          <p:cNvPr id="29" name="Freeform 119"/>
          <p:cNvSpPr>
            <a:spLocks noEditPoints="1"/>
          </p:cNvSpPr>
          <p:nvPr/>
        </p:nvSpPr>
        <p:spPr bwMode="auto">
          <a:xfrm flipH="1">
            <a:off x="8187235" y="669843"/>
            <a:ext cx="204594" cy="106112"/>
          </a:xfrm>
          <a:custGeom>
            <a:avLst/>
            <a:gdLst>
              <a:gd name="T0" fmla="*/ 137 w 274"/>
              <a:gd name="T1" fmla="*/ 0 h 189"/>
              <a:gd name="T2" fmla="*/ 274 w 274"/>
              <a:gd name="T3" fmla="*/ 137 h 189"/>
              <a:gd name="T4" fmla="*/ 274 w 274"/>
              <a:gd name="T5" fmla="*/ 189 h 189"/>
              <a:gd name="T6" fmla="*/ 0 w 274"/>
              <a:gd name="T7" fmla="*/ 189 h 189"/>
              <a:gd name="T8" fmla="*/ 0 w 274"/>
              <a:gd name="T9" fmla="*/ 137 h 189"/>
              <a:gd name="T10" fmla="*/ 137 w 274"/>
              <a:gd name="T11" fmla="*/ 0 h 189"/>
              <a:gd name="T12" fmla="*/ 37 w 274"/>
              <a:gd name="T13" fmla="*/ 123 h 189"/>
              <a:gd name="T14" fmla="*/ 37 w 274"/>
              <a:gd name="T15" fmla="*/ 152 h 189"/>
              <a:gd name="T16" fmla="*/ 66 w 274"/>
              <a:gd name="T17" fmla="*/ 152 h 189"/>
              <a:gd name="T18" fmla="*/ 66 w 274"/>
              <a:gd name="T19" fmla="*/ 123 h 189"/>
              <a:gd name="T20" fmla="*/ 37 w 274"/>
              <a:gd name="T21" fmla="*/ 123 h 189"/>
              <a:gd name="T22" fmla="*/ 94 w 274"/>
              <a:gd name="T23" fmla="*/ 123 h 189"/>
              <a:gd name="T24" fmla="*/ 94 w 274"/>
              <a:gd name="T25" fmla="*/ 152 h 189"/>
              <a:gd name="T26" fmla="*/ 123 w 274"/>
              <a:gd name="T27" fmla="*/ 152 h 189"/>
              <a:gd name="T28" fmla="*/ 123 w 274"/>
              <a:gd name="T29" fmla="*/ 123 h 189"/>
              <a:gd name="T30" fmla="*/ 94 w 274"/>
              <a:gd name="T31" fmla="*/ 123 h 189"/>
              <a:gd name="T32" fmla="*/ 151 w 274"/>
              <a:gd name="T33" fmla="*/ 123 h 189"/>
              <a:gd name="T34" fmla="*/ 151 w 274"/>
              <a:gd name="T35" fmla="*/ 152 h 189"/>
              <a:gd name="T36" fmla="*/ 180 w 274"/>
              <a:gd name="T37" fmla="*/ 152 h 189"/>
              <a:gd name="T38" fmla="*/ 180 w 274"/>
              <a:gd name="T39" fmla="*/ 123 h 189"/>
              <a:gd name="T40" fmla="*/ 151 w 274"/>
              <a:gd name="T41" fmla="*/ 123 h 189"/>
              <a:gd name="T42" fmla="*/ 208 w 274"/>
              <a:gd name="T43" fmla="*/ 123 h 189"/>
              <a:gd name="T44" fmla="*/ 208 w 274"/>
              <a:gd name="T45" fmla="*/ 152 h 189"/>
              <a:gd name="T46" fmla="*/ 237 w 274"/>
              <a:gd name="T47" fmla="*/ 152 h 189"/>
              <a:gd name="T48" fmla="*/ 237 w 274"/>
              <a:gd name="T49" fmla="*/ 123 h 189"/>
              <a:gd name="T50" fmla="*/ 208 w 274"/>
              <a:gd name="T51" fmla="*/ 12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4" h="189">
                <a:moveTo>
                  <a:pt x="137" y="0"/>
                </a:moveTo>
                <a:cubicBezTo>
                  <a:pt x="214" y="0"/>
                  <a:pt x="274" y="62"/>
                  <a:pt x="274" y="137"/>
                </a:cubicBezTo>
                <a:cubicBezTo>
                  <a:pt x="274" y="189"/>
                  <a:pt x="274" y="189"/>
                  <a:pt x="274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62"/>
                  <a:pt x="60" y="0"/>
                  <a:pt x="137" y="0"/>
                </a:cubicBezTo>
                <a:close/>
                <a:moveTo>
                  <a:pt x="37" y="123"/>
                </a:moveTo>
                <a:cubicBezTo>
                  <a:pt x="37" y="152"/>
                  <a:pt x="37" y="152"/>
                  <a:pt x="37" y="152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37" y="123"/>
                  <a:pt x="37" y="123"/>
                  <a:pt x="37" y="123"/>
                </a:cubicBezTo>
                <a:close/>
                <a:moveTo>
                  <a:pt x="94" y="123"/>
                </a:moveTo>
                <a:cubicBezTo>
                  <a:pt x="94" y="152"/>
                  <a:pt x="94" y="152"/>
                  <a:pt x="94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94" y="123"/>
                  <a:pt x="94" y="123"/>
                  <a:pt x="94" y="123"/>
                </a:cubicBezTo>
                <a:close/>
                <a:moveTo>
                  <a:pt x="151" y="123"/>
                </a:moveTo>
                <a:cubicBezTo>
                  <a:pt x="151" y="152"/>
                  <a:pt x="151" y="152"/>
                  <a:pt x="151" y="152"/>
                </a:cubicBezTo>
                <a:cubicBezTo>
                  <a:pt x="180" y="152"/>
                  <a:pt x="180" y="152"/>
                  <a:pt x="180" y="152"/>
                </a:cubicBezTo>
                <a:cubicBezTo>
                  <a:pt x="180" y="123"/>
                  <a:pt x="180" y="123"/>
                  <a:pt x="180" y="123"/>
                </a:cubicBezTo>
                <a:cubicBezTo>
                  <a:pt x="151" y="123"/>
                  <a:pt x="151" y="123"/>
                  <a:pt x="151" y="123"/>
                </a:cubicBezTo>
                <a:close/>
                <a:moveTo>
                  <a:pt x="208" y="123"/>
                </a:moveTo>
                <a:cubicBezTo>
                  <a:pt x="208" y="152"/>
                  <a:pt x="208" y="152"/>
                  <a:pt x="208" y="152"/>
                </a:cubicBezTo>
                <a:cubicBezTo>
                  <a:pt x="237" y="152"/>
                  <a:pt x="237" y="152"/>
                  <a:pt x="237" y="152"/>
                </a:cubicBezTo>
                <a:cubicBezTo>
                  <a:pt x="237" y="123"/>
                  <a:pt x="237" y="123"/>
                  <a:pt x="237" y="123"/>
                </a:cubicBezTo>
                <a:lnTo>
                  <a:pt x="208" y="123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  <p:sp>
        <p:nvSpPr>
          <p:cNvPr id="32" name="Freeform 19"/>
          <p:cNvSpPr>
            <a:spLocks noEditPoints="1"/>
          </p:cNvSpPr>
          <p:nvPr/>
        </p:nvSpPr>
        <p:spPr bwMode="auto">
          <a:xfrm>
            <a:off x="10711179" y="680576"/>
            <a:ext cx="412286" cy="318758"/>
          </a:xfrm>
          <a:custGeom>
            <a:avLst/>
            <a:gdLst>
              <a:gd name="T0" fmla="*/ 1 w 251"/>
              <a:gd name="T1" fmla="*/ 131 h 308"/>
              <a:gd name="T2" fmla="*/ 7 w 251"/>
              <a:gd name="T3" fmla="*/ 94 h 308"/>
              <a:gd name="T4" fmla="*/ 33 w 251"/>
              <a:gd name="T5" fmla="*/ 76 h 308"/>
              <a:gd name="T6" fmla="*/ 37 w 251"/>
              <a:gd name="T7" fmla="*/ 76 h 308"/>
              <a:gd name="T8" fmla="*/ 65 w 251"/>
              <a:gd name="T9" fmla="*/ 81 h 308"/>
              <a:gd name="T10" fmla="*/ 63 w 251"/>
              <a:gd name="T11" fmla="*/ 86 h 308"/>
              <a:gd name="T12" fmla="*/ 55 w 251"/>
              <a:gd name="T13" fmla="*/ 132 h 308"/>
              <a:gd name="T14" fmla="*/ 55 w 251"/>
              <a:gd name="T15" fmla="*/ 183 h 308"/>
              <a:gd name="T16" fmla="*/ 79 w 251"/>
              <a:gd name="T17" fmla="*/ 201 h 308"/>
              <a:gd name="T18" fmla="*/ 80 w 251"/>
              <a:gd name="T19" fmla="*/ 278 h 308"/>
              <a:gd name="T20" fmla="*/ 55 w 251"/>
              <a:gd name="T21" fmla="*/ 275 h 308"/>
              <a:gd name="T22" fmla="*/ 23 w 251"/>
              <a:gd name="T23" fmla="*/ 265 h 308"/>
              <a:gd name="T24" fmla="*/ 22 w 251"/>
              <a:gd name="T25" fmla="*/ 181 h 308"/>
              <a:gd name="T26" fmla="*/ 1 w 251"/>
              <a:gd name="T27" fmla="*/ 176 h 308"/>
              <a:gd name="T28" fmla="*/ 1 w 251"/>
              <a:gd name="T29" fmla="*/ 131 h 308"/>
              <a:gd name="T30" fmla="*/ 79 w 251"/>
              <a:gd name="T31" fmla="*/ 39 h 308"/>
              <a:gd name="T32" fmla="*/ 55 w 251"/>
              <a:gd name="T33" fmla="*/ 15 h 308"/>
              <a:gd name="T34" fmla="*/ 30 w 251"/>
              <a:gd name="T35" fmla="*/ 39 h 308"/>
              <a:gd name="T36" fmla="*/ 79 w 251"/>
              <a:gd name="T37" fmla="*/ 39 h 308"/>
              <a:gd name="T38" fmla="*/ 185 w 251"/>
              <a:gd name="T39" fmla="*/ 81 h 308"/>
              <a:gd name="T40" fmla="*/ 214 w 251"/>
              <a:gd name="T41" fmla="*/ 76 h 308"/>
              <a:gd name="T42" fmla="*/ 218 w 251"/>
              <a:gd name="T43" fmla="*/ 76 h 308"/>
              <a:gd name="T44" fmla="*/ 244 w 251"/>
              <a:gd name="T45" fmla="*/ 94 h 308"/>
              <a:gd name="T46" fmla="*/ 250 w 251"/>
              <a:gd name="T47" fmla="*/ 131 h 308"/>
              <a:gd name="T48" fmla="*/ 250 w 251"/>
              <a:gd name="T49" fmla="*/ 176 h 308"/>
              <a:gd name="T50" fmla="*/ 229 w 251"/>
              <a:gd name="T51" fmla="*/ 181 h 308"/>
              <a:gd name="T52" fmla="*/ 227 w 251"/>
              <a:gd name="T53" fmla="*/ 265 h 308"/>
              <a:gd name="T54" fmla="*/ 196 w 251"/>
              <a:gd name="T55" fmla="*/ 275 h 308"/>
              <a:gd name="T56" fmla="*/ 170 w 251"/>
              <a:gd name="T57" fmla="*/ 278 h 308"/>
              <a:gd name="T58" fmla="*/ 172 w 251"/>
              <a:gd name="T59" fmla="*/ 201 h 308"/>
              <a:gd name="T60" fmla="*/ 196 w 251"/>
              <a:gd name="T61" fmla="*/ 183 h 308"/>
              <a:gd name="T62" fmla="*/ 196 w 251"/>
              <a:gd name="T63" fmla="*/ 132 h 308"/>
              <a:gd name="T64" fmla="*/ 188 w 251"/>
              <a:gd name="T65" fmla="*/ 86 h 308"/>
              <a:gd name="T66" fmla="*/ 185 w 251"/>
              <a:gd name="T67" fmla="*/ 81 h 308"/>
              <a:gd name="T68" fmla="*/ 220 w 251"/>
              <a:gd name="T69" fmla="*/ 39 h 308"/>
              <a:gd name="T70" fmla="*/ 196 w 251"/>
              <a:gd name="T71" fmla="*/ 15 h 308"/>
              <a:gd name="T72" fmla="*/ 172 w 251"/>
              <a:gd name="T73" fmla="*/ 39 h 308"/>
              <a:gd name="T74" fmla="*/ 220 w 251"/>
              <a:gd name="T75" fmla="*/ 39 h 308"/>
              <a:gd name="T76" fmla="*/ 64 w 251"/>
              <a:gd name="T77" fmla="*/ 132 h 308"/>
              <a:gd name="T78" fmla="*/ 71 w 251"/>
              <a:gd name="T79" fmla="*/ 90 h 308"/>
              <a:gd name="T80" fmla="*/ 100 w 251"/>
              <a:gd name="T81" fmla="*/ 69 h 308"/>
              <a:gd name="T82" fmla="*/ 105 w 251"/>
              <a:gd name="T83" fmla="*/ 69 h 308"/>
              <a:gd name="T84" fmla="*/ 146 w 251"/>
              <a:gd name="T85" fmla="*/ 69 h 308"/>
              <a:gd name="T86" fmla="*/ 150 w 251"/>
              <a:gd name="T87" fmla="*/ 69 h 308"/>
              <a:gd name="T88" fmla="*/ 180 w 251"/>
              <a:gd name="T89" fmla="*/ 90 h 308"/>
              <a:gd name="T90" fmla="*/ 187 w 251"/>
              <a:gd name="T91" fmla="*/ 132 h 308"/>
              <a:gd name="T92" fmla="*/ 187 w 251"/>
              <a:gd name="T93" fmla="*/ 183 h 308"/>
              <a:gd name="T94" fmla="*/ 163 w 251"/>
              <a:gd name="T95" fmla="*/ 189 h 308"/>
              <a:gd name="T96" fmla="*/ 161 w 251"/>
              <a:gd name="T97" fmla="*/ 285 h 308"/>
              <a:gd name="T98" fmla="*/ 125 w 251"/>
              <a:gd name="T99" fmla="*/ 295 h 308"/>
              <a:gd name="T100" fmla="*/ 89 w 251"/>
              <a:gd name="T101" fmla="*/ 285 h 308"/>
              <a:gd name="T102" fmla="*/ 88 w 251"/>
              <a:gd name="T103" fmla="*/ 189 h 308"/>
              <a:gd name="T104" fmla="*/ 64 w 251"/>
              <a:gd name="T105" fmla="*/ 183 h 308"/>
              <a:gd name="T106" fmla="*/ 64 w 251"/>
              <a:gd name="T107" fmla="*/ 132 h 308"/>
              <a:gd name="T108" fmla="*/ 153 w 251"/>
              <a:gd name="T109" fmla="*/ 27 h 308"/>
              <a:gd name="T110" fmla="*/ 125 w 251"/>
              <a:gd name="T111" fmla="*/ 0 h 308"/>
              <a:gd name="T112" fmla="*/ 98 w 251"/>
              <a:gd name="T113" fmla="*/ 27 h 308"/>
              <a:gd name="T114" fmla="*/ 153 w 251"/>
              <a:gd name="T115" fmla="*/ 2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1" h="308">
                <a:moveTo>
                  <a:pt x="1" y="131"/>
                </a:moveTo>
                <a:cubicBezTo>
                  <a:pt x="1" y="119"/>
                  <a:pt x="1" y="105"/>
                  <a:pt x="7" y="94"/>
                </a:cubicBezTo>
                <a:cubicBezTo>
                  <a:pt x="12" y="85"/>
                  <a:pt x="21" y="76"/>
                  <a:pt x="33" y="76"/>
                </a:cubicBezTo>
                <a:cubicBezTo>
                  <a:pt x="37" y="76"/>
                  <a:pt x="37" y="76"/>
                  <a:pt x="37" y="76"/>
                </a:cubicBezTo>
                <a:cubicBezTo>
                  <a:pt x="44" y="83"/>
                  <a:pt x="56" y="86"/>
                  <a:pt x="65" y="81"/>
                </a:cubicBezTo>
                <a:cubicBezTo>
                  <a:pt x="65" y="83"/>
                  <a:pt x="64" y="84"/>
                  <a:pt x="63" y="86"/>
                </a:cubicBezTo>
                <a:cubicBezTo>
                  <a:pt x="56" y="99"/>
                  <a:pt x="55" y="116"/>
                  <a:pt x="55" y="132"/>
                </a:cubicBezTo>
                <a:cubicBezTo>
                  <a:pt x="55" y="149"/>
                  <a:pt x="56" y="166"/>
                  <a:pt x="55" y="183"/>
                </a:cubicBezTo>
                <a:cubicBezTo>
                  <a:pt x="54" y="195"/>
                  <a:pt x="67" y="202"/>
                  <a:pt x="79" y="201"/>
                </a:cubicBezTo>
                <a:cubicBezTo>
                  <a:pt x="80" y="278"/>
                  <a:pt x="80" y="278"/>
                  <a:pt x="80" y="278"/>
                </a:cubicBezTo>
                <a:cubicBezTo>
                  <a:pt x="73" y="283"/>
                  <a:pt x="61" y="282"/>
                  <a:pt x="55" y="275"/>
                </a:cubicBezTo>
                <a:cubicBezTo>
                  <a:pt x="45" y="286"/>
                  <a:pt x="23" y="282"/>
                  <a:pt x="23" y="265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17" y="187"/>
                  <a:pt x="0" y="185"/>
                  <a:pt x="1" y="176"/>
                </a:cubicBezTo>
                <a:cubicBezTo>
                  <a:pt x="1" y="158"/>
                  <a:pt x="1" y="150"/>
                  <a:pt x="1" y="131"/>
                </a:cubicBezTo>
                <a:close/>
                <a:moveTo>
                  <a:pt x="79" y="39"/>
                </a:moveTo>
                <a:cubicBezTo>
                  <a:pt x="78" y="26"/>
                  <a:pt x="69" y="15"/>
                  <a:pt x="55" y="15"/>
                </a:cubicBezTo>
                <a:cubicBezTo>
                  <a:pt x="39" y="15"/>
                  <a:pt x="31" y="26"/>
                  <a:pt x="30" y="39"/>
                </a:cubicBezTo>
                <a:cubicBezTo>
                  <a:pt x="30" y="89"/>
                  <a:pt x="79" y="89"/>
                  <a:pt x="79" y="39"/>
                </a:cubicBezTo>
                <a:close/>
                <a:moveTo>
                  <a:pt x="185" y="81"/>
                </a:moveTo>
                <a:cubicBezTo>
                  <a:pt x="195" y="86"/>
                  <a:pt x="206" y="83"/>
                  <a:pt x="214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29" y="76"/>
                  <a:pt x="239" y="85"/>
                  <a:pt x="244" y="94"/>
                </a:cubicBezTo>
                <a:cubicBezTo>
                  <a:pt x="249" y="105"/>
                  <a:pt x="250" y="119"/>
                  <a:pt x="250" y="131"/>
                </a:cubicBezTo>
                <a:cubicBezTo>
                  <a:pt x="250" y="150"/>
                  <a:pt x="250" y="158"/>
                  <a:pt x="250" y="176"/>
                </a:cubicBezTo>
                <a:cubicBezTo>
                  <a:pt x="251" y="185"/>
                  <a:pt x="233" y="187"/>
                  <a:pt x="229" y="181"/>
                </a:cubicBezTo>
                <a:cubicBezTo>
                  <a:pt x="227" y="265"/>
                  <a:pt x="227" y="265"/>
                  <a:pt x="227" y="265"/>
                </a:cubicBezTo>
                <a:cubicBezTo>
                  <a:pt x="227" y="282"/>
                  <a:pt x="205" y="286"/>
                  <a:pt x="196" y="275"/>
                </a:cubicBezTo>
                <a:cubicBezTo>
                  <a:pt x="190" y="282"/>
                  <a:pt x="177" y="283"/>
                  <a:pt x="170" y="278"/>
                </a:cubicBezTo>
                <a:cubicBezTo>
                  <a:pt x="172" y="201"/>
                  <a:pt x="172" y="201"/>
                  <a:pt x="172" y="201"/>
                </a:cubicBezTo>
                <a:cubicBezTo>
                  <a:pt x="183" y="202"/>
                  <a:pt x="196" y="195"/>
                  <a:pt x="196" y="183"/>
                </a:cubicBezTo>
                <a:cubicBezTo>
                  <a:pt x="195" y="166"/>
                  <a:pt x="196" y="149"/>
                  <a:pt x="196" y="132"/>
                </a:cubicBezTo>
                <a:cubicBezTo>
                  <a:pt x="196" y="116"/>
                  <a:pt x="195" y="99"/>
                  <a:pt x="188" y="86"/>
                </a:cubicBezTo>
                <a:cubicBezTo>
                  <a:pt x="187" y="84"/>
                  <a:pt x="186" y="83"/>
                  <a:pt x="185" y="81"/>
                </a:cubicBezTo>
                <a:close/>
                <a:moveTo>
                  <a:pt x="220" y="39"/>
                </a:moveTo>
                <a:cubicBezTo>
                  <a:pt x="220" y="26"/>
                  <a:pt x="210" y="15"/>
                  <a:pt x="196" y="15"/>
                </a:cubicBezTo>
                <a:cubicBezTo>
                  <a:pt x="181" y="15"/>
                  <a:pt x="172" y="26"/>
                  <a:pt x="172" y="39"/>
                </a:cubicBezTo>
                <a:cubicBezTo>
                  <a:pt x="172" y="89"/>
                  <a:pt x="220" y="89"/>
                  <a:pt x="220" y="39"/>
                </a:cubicBezTo>
                <a:close/>
                <a:moveTo>
                  <a:pt x="64" y="132"/>
                </a:moveTo>
                <a:cubicBezTo>
                  <a:pt x="64" y="118"/>
                  <a:pt x="65" y="102"/>
                  <a:pt x="71" y="90"/>
                </a:cubicBezTo>
                <a:cubicBezTo>
                  <a:pt x="77" y="79"/>
                  <a:pt x="88" y="69"/>
                  <a:pt x="100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17" y="80"/>
                  <a:pt x="134" y="80"/>
                  <a:pt x="146" y="69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63" y="69"/>
                  <a:pt x="174" y="79"/>
                  <a:pt x="180" y="90"/>
                </a:cubicBezTo>
                <a:cubicBezTo>
                  <a:pt x="186" y="102"/>
                  <a:pt x="187" y="117"/>
                  <a:pt x="187" y="132"/>
                </a:cubicBezTo>
                <a:cubicBezTo>
                  <a:pt x="187" y="153"/>
                  <a:pt x="187" y="162"/>
                  <a:pt x="187" y="183"/>
                </a:cubicBezTo>
                <a:cubicBezTo>
                  <a:pt x="187" y="192"/>
                  <a:pt x="168" y="195"/>
                  <a:pt x="163" y="189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1" y="304"/>
                  <a:pt x="136" y="308"/>
                  <a:pt x="125" y="295"/>
                </a:cubicBezTo>
                <a:cubicBezTo>
                  <a:pt x="115" y="308"/>
                  <a:pt x="89" y="304"/>
                  <a:pt x="89" y="285"/>
                </a:cubicBezTo>
                <a:cubicBezTo>
                  <a:pt x="88" y="189"/>
                  <a:pt x="88" y="189"/>
                  <a:pt x="88" y="189"/>
                </a:cubicBezTo>
                <a:cubicBezTo>
                  <a:pt x="83" y="195"/>
                  <a:pt x="63" y="192"/>
                  <a:pt x="64" y="183"/>
                </a:cubicBezTo>
                <a:cubicBezTo>
                  <a:pt x="64" y="162"/>
                  <a:pt x="64" y="153"/>
                  <a:pt x="64" y="132"/>
                </a:cubicBezTo>
                <a:close/>
                <a:moveTo>
                  <a:pt x="153" y="27"/>
                </a:moveTo>
                <a:cubicBezTo>
                  <a:pt x="153" y="12"/>
                  <a:pt x="142" y="0"/>
                  <a:pt x="125" y="0"/>
                </a:cubicBezTo>
                <a:cubicBezTo>
                  <a:pt x="108" y="0"/>
                  <a:pt x="98" y="12"/>
                  <a:pt x="98" y="27"/>
                </a:cubicBezTo>
                <a:cubicBezTo>
                  <a:pt x="98" y="84"/>
                  <a:pt x="153" y="83"/>
                  <a:pt x="1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19700182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/>
              <a:t>Hospital Bundles/Episodes of 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895E5-2702-4F41-AB6C-949136DF940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4255" y="1221076"/>
            <a:ext cx="7759700" cy="48656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Episodes:</a:t>
            </a:r>
          </a:p>
          <a:p>
            <a:pPr>
              <a:defRPr/>
            </a:pPr>
            <a:r>
              <a:rPr lang="en-US" sz="2400" dirty="0"/>
              <a:t>Acute myocardial infarction</a:t>
            </a:r>
          </a:p>
          <a:p>
            <a:pPr>
              <a:defRPr/>
            </a:pPr>
            <a:r>
              <a:rPr lang="en-US" sz="2400" dirty="0"/>
              <a:t>Congestive heart failure</a:t>
            </a:r>
          </a:p>
          <a:p>
            <a:pPr>
              <a:defRPr/>
            </a:pPr>
            <a:r>
              <a:rPr lang="en-US" sz="2400" dirty="0"/>
              <a:t>Cardiac arrhythmia</a:t>
            </a:r>
          </a:p>
          <a:p>
            <a:pPr>
              <a:defRPr/>
            </a:pPr>
            <a:r>
              <a:rPr lang="en-US" sz="2400" dirty="0"/>
              <a:t>Cardiac defibrillator</a:t>
            </a:r>
          </a:p>
          <a:p>
            <a:pPr>
              <a:defRPr/>
            </a:pPr>
            <a:r>
              <a:rPr lang="en-US" sz="2400" dirty="0"/>
              <a:t>Cardiac valve</a:t>
            </a:r>
          </a:p>
          <a:p>
            <a:pPr>
              <a:defRPr/>
            </a:pPr>
            <a:r>
              <a:rPr lang="en-US" sz="2400" dirty="0"/>
              <a:t>Pacemaker</a:t>
            </a:r>
          </a:p>
          <a:p>
            <a:pPr>
              <a:defRPr/>
            </a:pPr>
            <a:r>
              <a:rPr lang="en-US" sz="2400" dirty="0"/>
              <a:t>Percutaneous coronary intervention</a:t>
            </a:r>
          </a:p>
          <a:p>
            <a:pPr>
              <a:defRPr/>
            </a:pPr>
            <a:r>
              <a:rPr lang="en-US" sz="2400" dirty="0"/>
              <a:t>Coronary artery bypass graft surgery</a:t>
            </a:r>
          </a:p>
          <a:p>
            <a:pPr>
              <a:defRPr/>
            </a:pPr>
            <a:r>
              <a:rPr lang="en-US" sz="2400" dirty="0" err="1"/>
              <a:t>Transcatheter</a:t>
            </a:r>
            <a:r>
              <a:rPr lang="en-US" sz="2400" dirty="0"/>
              <a:t> Aortic Valve Replacement (TAVR)</a:t>
            </a:r>
          </a:p>
          <a:p>
            <a:pPr>
              <a:defRPr/>
            </a:pPr>
            <a:endParaRPr lang="en-US" sz="802" dirty="0"/>
          </a:p>
          <a:p>
            <a:pPr>
              <a:defRPr/>
            </a:pPr>
            <a:endParaRPr lang="en-US" sz="802" dirty="0"/>
          </a:p>
          <a:p>
            <a:pPr>
              <a:defRPr/>
            </a:pPr>
            <a:endParaRPr lang="en-US" sz="802" dirty="0"/>
          </a:p>
          <a:p>
            <a:pPr marL="192881" lvl="1" indent="0">
              <a:buNone/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61007" y="1805858"/>
            <a:ext cx="4021393" cy="2446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  <a:latin typeface="Arial"/>
                <a:ea typeface="ＭＳ Ｐゴシック"/>
              </a:rPr>
              <a:t>90-day episodes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  <a:latin typeface="Arial"/>
                <a:ea typeface="ＭＳ Ｐゴシック"/>
              </a:rPr>
              <a:t>Total cost of care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  <a:latin typeface="Arial"/>
                <a:ea typeface="ＭＳ Ｐゴシック"/>
              </a:rPr>
              <a:t>Risk-adjusted target price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  <a:latin typeface="Arial"/>
                <a:ea typeface="ＭＳ Ｐゴシック"/>
              </a:rPr>
              <a:t>Quality performance measures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  <a:latin typeface="Arial"/>
                <a:ea typeface="ＭＳ Ｐゴシック"/>
              </a:rPr>
              <a:t>Shared savings with clinicians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11996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821E3-BC49-4CFF-A282-910750EC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63" y="1746269"/>
            <a:ext cx="7096129" cy="438906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F3605DF-A00D-4FDD-A8A1-818F07B2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3411"/>
            <a:ext cx="9112952" cy="857250"/>
          </a:xfrm>
        </p:spPr>
        <p:txBody>
          <a:bodyPr/>
          <a:lstStyle/>
          <a:p>
            <a:pPr algn="ctr"/>
            <a:r>
              <a:rPr lang="en-US" sz="3200" dirty="0"/>
              <a:t>Global Progress to Outcome-based Payment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30B1D-81F2-49D7-B8A7-3B2D3B234CE9}"/>
              </a:ext>
            </a:extLst>
          </p:cNvPr>
          <p:cNvSpPr txBox="1"/>
          <p:nvPr/>
        </p:nvSpPr>
        <p:spPr>
          <a:xfrm>
            <a:off x="8849960" y="3296091"/>
            <a:ext cx="1667312" cy="2839239"/>
          </a:xfrm>
          <a:prstGeom prst="rect">
            <a:avLst/>
          </a:prstGeom>
          <a:solidFill>
            <a:srgbClr val="00386B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FFFF"/>
                </a:solidFill>
                <a:latin typeface="Arial"/>
                <a:ea typeface="ＭＳ Ｐゴシック"/>
              </a:rPr>
              <a:t>0 = No efforts toward bundled payments (mainly FFS)</a:t>
            </a:r>
          </a:p>
          <a:p>
            <a:endParaRPr lang="en-US" sz="1050" b="1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r>
              <a:rPr lang="en-US" sz="1050" b="1" dirty="0">
                <a:solidFill>
                  <a:srgbClr val="FFFFFF"/>
                </a:solidFill>
                <a:latin typeface="Arial"/>
                <a:ea typeface="ＭＳ Ｐゴシック"/>
              </a:rPr>
              <a:t>1= Capitation system is used by one or more major payers</a:t>
            </a:r>
          </a:p>
          <a:p>
            <a:endParaRPr lang="en-US" sz="1050" b="1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r>
              <a:rPr lang="en-US" sz="1050" b="1" dirty="0">
                <a:solidFill>
                  <a:srgbClr val="FFFFFF"/>
                </a:solidFill>
                <a:latin typeface="Arial"/>
                <a:ea typeface="ＭＳ Ｐゴシック"/>
              </a:rPr>
              <a:t>2 = National/regional initiative to develop bundled payment system</a:t>
            </a:r>
          </a:p>
          <a:p>
            <a:endParaRPr lang="en-US" sz="1050" b="1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r>
              <a:rPr lang="en-US" sz="1050" b="1" dirty="0">
                <a:solidFill>
                  <a:srgbClr val="FFFFFF"/>
                </a:solidFill>
                <a:latin typeface="Arial"/>
                <a:ea typeface="ＭＳ Ｐゴシック"/>
              </a:rPr>
              <a:t>3 = Bundled payment system implemented by one or more major payers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A498B-7DBA-41C0-A8AB-2C0441F36416}"/>
              </a:ext>
            </a:extLst>
          </p:cNvPr>
          <p:cNvSpPr txBox="1"/>
          <p:nvPr/>
        </p:nvSpPr>
        <p:spPr>
          <a:xfrm>
            <a:off x="1664790" y="6510756"/>
            <a:ext cx="7185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33333"/>
                </a:solidFill>
                <a:latin typeface="Arial"/>
                <a:ea typeface="ＭＳ Ｐゴシック"/>
              </a:rPr>
              <a:t>Value-based Healthcare: A Global Assessment, Commissioned by Medtronic. </a:t>
            </a:r>
            <a:r>
              <a:rPr lang="en-US" sz="900" i="1" dirty="0">
                <a:solidFill>
                  <a:srgbClr val="333333"/>
                </a:solidFill>
                <a:latin typeface="Arial"/>
                <a:ea typeface="ＭＳ Ｐゴシック"/>
              </a:rPr>
              <a:t>The Economist</a:t>
            </a:r>
            <a:r>
              <a:rPr lang="en-US" sz="900" dirty="0">
                <a:solidFill>
                  <a:srgbClr val="333333"/>
                </a:solidFill>
                <a:latin typeface="Arial"/>
                <a:ea typeface="ＭＳ Ｐゴシック"/>
              </a:rPr>
              <a:t>, 2016. </a:t>
            </a:r>
            <a:r>
              <a:rPr lang="en-US" sz="900" dirty="0">
                <a:solidFill>
                  <a:srgbClr val="333333"/>
                </a:solidFill>
                <a:latin typeface="Arial"/>
                <a:ea typeface="ＭＳ Ｐゴシック"/>
                <a:hlinkClick r:id="rId3"/>
              </a:rPr>
              <a:t>http://vbhcglobalassessment.eiu.com/</a:t>
            </a:r>
            <a:r>
              <a:rPr lang="en-US" sz="900" dirty="0">
                <a:solidFill>
                  <a:srgbClr val="333333"/>
                </a:solidFill>
                <a:latin typeface="Arial"/>
                <a:ea typeface="ＭＳ Ｐゴシック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28291" y="1741528"/>
            <a:ext cx="1906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333333"/>
                </a:solidFill>
                <a:latin typeface="Arial"/>
                <a:ea typeface="ＭＳ Ｐゴシック"/>
              </a:rPr>
              <a:t>Although payment systems differ, the pressure to lower costs and improve outcomes is universal.</a:t>
            </a:r>
          </a:p>
        </p:txBody>
      </p:sp>
    </p:spTree>
    <p:extLst>
      <p:ext uri="{BB962C8B-B14F-4D97-AF65-F5344CB8AC3E}">
        <p14:creationId xmlns:p14="http://schemas.microsoft.com/office/powerpoint/2010/main" val="130074358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11579225" cy="6858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5"/>
                </a:solidFill>
              </a:rPr>
              <a:t>The International Move to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5AE1F-63D9-4EEA-9260-7C9BDC6ED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91" y="1274619"/>
            <a:ext cx="11372709" cy="4716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DBBDC0-EAC9-4842-9183-B1B27B1C188D}"/>
              </a:ext>
            </a:extLst>
          </p:cNvPr>
          <p:cNvSpPr txBox="1"/>
          <p:nvPr/>
        </p:nvSpPr>
        <p:spPr>
          <a:xfrm>
            <a:off x="1756708" y="6028351"/>
            <a:ext cx="735809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solidFill>
                  <a:srgbClr val="333333"/>
                </a:solidFill>
                <a:latin typeface="Arial"/>
                <a:ea typeface="ＭＳ Ｐゴシック"/>
              </a:rPr>
              <a:t>Counte</a:t>
            </a:r>
            <a:r>
              <a:rPr lang="en-US" sz="825" dirty="0">
                <a:solidFill>
                  <a:srgbClr val="333333"/>
                </a:solidFill>
                <a:latin typeface="Arial"/>
                <a:ea typeface="ＭＳ Ｐゴシック"/>
              </a:rPr>
              <a:t> MA, Howard SW, Chang L, Aaronson W. Global Advances in Value-Based Payment and Their Implications for Global Health Management Education, Development, and Practice. </a:t>
            </a:r>
            <a:r>
              <a:rPr lang="en-US" sz="825" i="1" dirty="0">
                <a:solidFill>
                  <a:srgbClr val="333333"/>
                </a:solidFill>
                <a:latin typeface="Arial"/>
                <a:ea typeface="ＭＳ Ｐゴシック"/>
              </a:rPr>
              <a:t>Front Public Health</a:t>
            </a:r>
            <a:r>
              <a:rPr lang="en-US" sz="825" dirty="0">
                <a:solidFill>
                  <a:srgbClr val="333333"/>
                </a:solidFill>
                <a:latin typeface="Arial"/>
                <a:ea typeface="ＭＳ Ｐゴシック"/>
              </a:rPr>
              <a:t>. 2019;6:379. Published 2019 Jan 18. doi:10.3389/fpubh.2018.00379</a:t>
            </a:r>
          </a:p>
        </p:txBody>
      </p:sp>
    </p:spTree>
    <p:extLst>
      <p:ext uri="{BB962C8B-B14F-4D97-AF65-F5344CB8AC3E}">
        <p14:creationId xmlns:p14="http://schemas.microsoft.com/office/powerpoint/2010/main" val="971150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F4A3-EF65-46AB-A171-A7930AAD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05A59-25BA-4BD7-8021-D9CB5C4B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306586"/>
            <a:ext cx="11280396" cy="4525433"/>
          </a:xfrm>
        </p:spPr>
        <p:txBody>
          <a:bodyPr/>
          <a:lstStyle/>
          <a:p>
            <a:r>
              <a:rPr lang="en-US" sz="2700" dirty="0"/>
              <a:t>Primary: (a) clinician and clinical manager (quality/safety, risk manager, care coordination), and (b) resource/cost manager (money manager)</a:t>
            </a:r>
          </a:p>
          <a:p>
            <a:r>
              <a:rPr lang="en-US" sz="2700" dirty="0"/>
              <a:t>Secondary: (a) patient experience manager (relationship, quality of life, intangibles), and (b) information/data manager</a:t>
            </a:r>
          </a:p>
          <a:p>
            <a:r>
              <a:rPr lang="en-US" sz="2700" dirty="0"/>
              <a:t>Tertiary: (a) team leader (getting the most from the other team members), (b) quality improvement and operations manager (performance &amp; process improvement), and (c) organizational leader and change agent</a:t>
            </a:r>
          </a:p>
          <a:p>
            <a:r>
              <a:rPr lang="en-US" sz="2700" dirty="0"/>
              <a:t>Value generator: for patients, for the organization, for society</a:t>
            </a:r>
          </a:p>
          <a:p>
            <a:r>
              <a:rPr lang="en-US" sz="2700" dirty="0"/>
              <a:t>Value capturer: individually and for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9446062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42D93-ECDD-4118-ACB8-1F3F12427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THANKS!</a:t>
            </a:r>
            <a:br>
              <a:rPr lang="en-US" sz="8800" dirty="0"/>
            </a:br>
            <a:br>
              <a:rPr lang="en-US" sz="8800" dirty="0"/>
            </a:b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5536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E0F6EE-5ED0-4385-98ED-12D7B11AF090}"/>
              </a:ext>
            </a:extLst>
          </p:cNvPr>
          <p:cNvSpPr/>
          <p:nvPr/>
        </p:nvSpPr>
        <p:spPr>
          <a:xfrm>
            <a:off x="9971310" y="6236973"/>
            <a:ext cx="1367246" cy="460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6314D5-1B35-4F2E-96DF-2237A157F87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-265618" y="457203"/>
          <a:ext cx="7542718" cy="6728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DCA27BB1-02A8-41CE-8569-D6CBFE8FA186}"/>
              </a:ext>
            </a:extLst>
          </p:cNvPr>
          <p:cNvSpPr/>
          <p:nvPr/>
        </p:nvSpPr>
        <p:spPr>
          <a:xfrm>
            <a:off x="1" y="-1"/>
            <a:ext cx="12200708" cy="1132107"/>
          </a:xfrm>
          <a:prstGeom prst="homePlate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190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2019-2023 Strategic Plan describes the College’s Destination.</a:t>
            </a:r>
          </a:p>
          <a:p>
            <a:pPr marL="1190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do we get there?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Explore the Frontier, Protect the Core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99217-BA86-4CE5-BCFB-7A651977A571}"/>
              </a:ext>
            </a:extLst>
          </p:cNvPr>
          <p:cNvSpPr txBox="1"/>
          <p:nvPr/>
        </p:nvSpPr>
        <p:spPr>
          <a:xfrm flipH="1">
            <a:off x="7158178" y="1489549"/>
            <a:ext cx="4845664" cy="5170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82880" tIns="274320" rIns="182880" bIns="2743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we 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Explore the Frontier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build new, innovative, and diverse means of serving members &amp; customers, improving patient outcomes, and securing our financial future,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must 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 the Core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our enterprise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—our brand, our relationships, plus a suite of successful, impactful, market-valued solutions/services built and maintained by a team nurtured by a culture of wellbeing.</a:t>
            </a:r>
            <a:endParaRPr kumimoji="0" lang="en-US" sz="2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9CBEE3-9A5C-4463-86BD-AA11339EFE90}"/>
              </a:ext>
            </a:extLst>
          </p:cNvPr>
          <p:cNvCxnSpPr>
            <a:cxnSpLocks/>
          </p:cNvCxnSpPr>
          <p:nvPr/>
        </p:nvCxnSpPr>
        <p:spPr>
          <a:xfrm>
            <a:off x="0" y="1156562"/>
            <a:ext cx="1220419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06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64A5-E53D-4AF0-9B0C-9BD066BE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“4 X 4 X 4” ACC Matrix for Strategic Execution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527FE6-2A40-4283-86CA-81EDDAFEEC3A}"/>
              </a:ext>
            </a:extLst>
          </p:cNvPr>
          <p:cNvSpPr txBox="1"/>
          <p:nvPr/>
        </p:nvSpPr>
        <p:spPr>
          <a:xfrm>
            <a:off x="4073424" y="453672"/>
            <a:ext cx="4045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 Strategic Goals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 Must Accomplish by 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C2E241-0356-4D8B-ABFA-D6C280BDA4EC}"/>
              </a:ext>
            </a:extLst>
          </p:cNvPr>
          <p:cNvSpPr txBox="1"/>
          <p:nvPr/>
        </p:nvSpPr>
        <p:spPr>
          <a:xfrm rot="1842440">
            <a:off x="2945892" y="5202621"/>
            <a:ext cx="3334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 Cultural Attributes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Organizational Personality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2A565D-6FDE-4CEC-9CD0-CE152AD21C28}"/>
              </a:ext>
            </a:extLst>
          </p:cNvPr>
          <p:cNvSpPr txBox="1"/>
          <p:nvPr/>
        </p:nvSpPr>
        <p:spPr>
          <a:xfrm rot="19833743">
            <a:off x="5786711" y="5212839"/>
            <a:ext cx="37649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 Strategic Imperatives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 Must Get Right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BD196F-C29F-4566-A2ED-CAB04F460F26}"/>
              </a:ext>
            </a:extLst>
          </p:cNvPr>
          <p:cNvGrpSpPr/>
          <p:nvPr/>
        </p:nvGrpSpPr>
        <p:grpSpPr>
          <a:xfrm>
            <a:off x="3709504" y="1023927"/>
            <a:ext cx="4842495" cy="4940489"/>
            <a:chOff x="3700671" y="946339"/>
            <a:chExt cx="4842495" cy="49404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F1E69F-B41F-4BCD-99D4-B8A22A83D7E7}"/>
                </a:ext>
              </a:extLst>
            </p:cNvPr>
            <p:cNvGrpSpPr/>
            <p:nvPr/>
          </p:nvGrpSpPr>
          <p:grpSpPr>
            <a:xfrm>
              <a:off x="3700671" y="1245156"/>
              <a:ext cx="4842495" cy="4641672"/>
              <a:chOff x="3915915" y="1296420"/>
              <a:chExt cx="4277728" cy="4265159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BE5A7E98-8EBF-434F-B789-F01404AE0515}"/>
                  </a:ext>
                </a:extLst>
              </p:cNvPr>
              <p:cNvSpPr/>
              <p:nvPr/>
            </p:nvSpPr>
            <p:spPr>
              <a:xfrm>
                <a:off x="5168867" y="1296420"/>
                <a:ext cx="1883229" cy="379342"/>
              </a:xfrm>
              <a:custGeom>
                <a:avLst/>
                <a:gdLst>
                  <a:gd name="connsiteX0" fmla="*/ 847870 w 1542912"/>
                  <a:gd name="connsiteY0" fmla="*/ 0 h 310791"/>
                  <a:gd name="connsiteX1" fmla="*/ 1542912 w 1542912"/>
                  <a:gd name="connsiteY1" fmla="*/ 129879 h 310791"/>
                  <a:gd name="connsiteX2" fmla="*/ 1350901 w 1542912"/>
                  <a:gd name="connsiteY2" fmla="*/ 173144 h 310791"/>
                  <a:gd name="connsiteX3" fmla="*/ 1354229 w 1542912"/>
                  <a:gd name="connsiteY3" fmla="*/ 173864 h 310791"/>
                  <a:gd name="connsiteX4" fmla="*/ 1353877 w 1542912"/>
                  <a:gd name="connsiteY4" fmla="*/ 173944 h 310791"/>
                  <a:gd name="connsiteX5" fmla="*/ 1350878 w 1542912"/>
                  <a:gd name="connsiteY5" fmla="*/ 174623 h 310791"/>
                  <a:gd name="connsiteX6" fmla="*/ 1501881 w 1542912"/>
                  <a:gd name="connsiteY6" fmla="*/ 222005 h 310791"/>
                  <a:gd name="connsiteX7" fmla="*/ 1511089 w 1542912"/>
                  <a:gd name="connsiteY7" fmla="*/ 234501 h 310791"/>
                  <a:gd name="connsiteX8" fmla="*/ 1507329 w 1542912"/>
                  <a:gd name="connsiteY8" fmla="*/ 246831 h 310791"/>
                  <a:gd name="connsiteX9" fmla="*/ 1486563 w 1542912"/>
                  <a:gd name="connsiteY9" fmla="*/ 261334 h 310791"/>
                  <a:gd name="connsiteX10" fmla="*/ 1178937 w 1542912"/>
                  <a:gd name="connsiteY10" fmla="*/ 208492 h 310791"/>
                  <a:gd name="connsiteX11" fmla="*/ 734945 w 1542912"/>
                  <a:gd name="connsiteY11" fmla="*/ 310791 h 310791"/>
                  <a:gd name="connsiteX12" fmla="*/ 409131 w 1542912"/>
                  <a:gd name="connsiteY12" fmla="*/ 234153 h 310791"/>
                  <a:gd name="connsiteX13" fmla="*/ 341546 w 1542912"/>
                  <a:gd name="connsiteY13" fmla="*/ 218256 h 310791"/>
                  <a:gd name="connsiteX14" fmla="*/ 382985 w 1542912"/>
                  <a:gd name="connsiteY14" fmla="*/ 207923 h 310791"/>
                  <a:gd name="connsiteX15" fmla="*/ 445017 w 1542912"/>
                  <a:gd name="connsiteY15" fmla="*/ 178509 h 310791"/>
                  <a:gd name="connsiteX16" fmla="*/ 445143 w 1542912"/>
                  <a:gd name="connsiteY16" fmla="*/ 177830 h 310791"/>
                  <a:gd name="connsiteX17" fmla="*/ 445299 w 1542912"/>
                  <a:gd name="connsiteY17" fmla="*/ 177724 h 310791"/>
                  <a:gd name="connsiteX18" fmla="*/ 439595 w 1542912"/>
                  <a:gd name="connsiteY18" fmla="*/ 162252 h 310791"/>
                  <a:gd name="connsiteX19" fmla="*/ 433879 w 1542912"/>
                  <a:gd name="connsiteY19" fmla="*/ 160849 h 310791"/>
                  <a:gd name="connsiteX20" fmla="*/ 413006 w 1542912"/>
                  <a:gd name="connsiteY20" fmla="*/ 152846 h 310791"/>
                  <a:gd name="connsiteX21" fmla="*/ 388539 w 1542912"/>
                  <a:gd name="connsiteY21" fmla="*/ 149718 h 310791"/>
                  <a:gd name="connsiteX22" fmla="*/ 383267 w 1542912"/>
                  <a:gd name="connsiteY22" fmla="*/ 148424 h 310791"/>
                  <a:gd name="connsiteX23" fmla="*/ 211667 w 1542912"/>
                  <a:gd name="connsiteY23" fmla="*/ 185451 h 310791"/>
                  <a:gd name="connsiteX24" fmla="*/ 0 w 1542912"/>
                  <a:gd name="connsiteY24" fmla="*/ 136906 h 310791"/>
                  <a:gd name="connsiteX25" fmla="*/ 847870 w 1542912"/>
                  <a:gd name="connsiteY25" fmla="*/ 0 h 3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2912" h="310791">
                    <a:moveTo>
                      <a:pt x="847870" y="0"/>
                    </a:moveTo>
                    <a:cubicBezTo>
                      <a:pt x="847870" y="0"/>
                      <a:pt x="847870" y="0"/>
                      <a:pt x="1542912" y="129879"/>
                    </a:cubicBezTo>
                    <a:cubicBezTo>
                      <a:pt x="1542912" y="129879"/>
                      <a:pt x="1542912" y="129879"/>
                      <a:pt x="1350901" y="173144"/>
                    </a:cubicBezTo>
                    <a:lnTo>
                      <a:pt x="1354229" y="173864"/>
                    </a:lnTo>
                    <a:lnTo>
                      <a:pt x="1353877" y="173944"/>
                    </a:lnTo>
                    <a:cubicBezTo>
                      <a:pt x="1350878" y="174623"/>
                      <a:pt x="1350878" y="174623"/>
                      <a:pt x="1350878" y="174623"/>
                    </a:cubicBezTo>
                    <a:cubicBezTo>
                      <a:pt x="1405770" y="184825"/>
                      <a:pt x="1476274" y="201336"/>
                      <a:pt x="1501881" y="222005"/>
                    </a:cubicBezTo>
                    <a:lnTo>
                      <a:pt x="1511089" y="234501"/>
                    </a:lnTo>
                    <a:lnTo>
                      <a:pt x="1507329" y="246831"/>
                    </a:lnTo>
                    <a:cubicBezTo>
                      <a:pt x="1503332" y="251540"/>
                      <a:pt x="1496572" y="256380"/>
                      <a:pt x="1486563" y="261334"/>
                    </a:cubicBezTo>
                    <a:cubicBezTo>
                      <a:pt x="1390511" y="308895"/>
                      <a:pt x="1222706" y="268471"/>
                      <a:pt x="1178937" y="208492"/>
                    </a:cubicBezTo>
                    <a:cubicBezTo>
                      <a:pt x="1178937" y="208492"/>
                      <a:pt x="1178937" y="208492"/>
                      <a:pt x="734945" y="310791"/>
                    </a:cubicBezTo>
                    <a:cubicBezTo>
                      <a:pt x="734945" y="310791"/>
                      <a:pt x="734945" y="310791"/>
                      <a:pt x="409131" y="234153"/>
                    </a:cubicBezTo>
                    <a:lnTo>
                      <a:pt x="341546" y="218256"/>
                    </a:lnTo>
                    <a:lnTo>
                      <a:pt x="382985" y="207923"/>
                    </a:lnTo>
                    <a:cubicBezTo>
                      <a:pt x="411988" y="199481"/>
                      <a:pt x="437997" y="189026"/>
                      <a:pt x="445017" y="178509"/>
                    </a:cubicBezTo>
                    <a:lnTo>
                      <a:pt x="445143" y="177830"/>
                    </a:lnTo>
                    <a:lnTo>
                      <a:pt x="445299" y="177724"/>
                    </a:lnTo>
                    <a:cubicBezTo>
                      <a:pt x="448811" y="172500"/>
                      <a:pt x="447577" y="167262"/>
                      <a:pt x="439595" y="162252"/>
                    </a:cubicBezTo>
                    <a:lnTo>
                      <a:pt x="433879" y="160849"/>
                    </a:lnTo>
                    <a:lnTo>
                      <a:pt x="413006" y="152846"/>
                    </a:lnTo>
                    <a:lnTo>
                      <a:pt x="388539" y="149718"/>
                    </a:lnTo>
                    <a:lnTo>
                      <a:pt x="383267" y="148424"/>
                    </a:lnTo>
                    <a:cubicBezTo>
                      <a:pt x="320524" y="146168"/>
                      <a:pt x="244729" y="173597"/>
                      <a:pt x="211667" y="185451"/>
                    </a:cubicBezTo>
                    <a:cubicBezTo>
                      <a:pt x="211667" y="185451"/>
                      <a:pt x="211667" y="185451"/>
                      <a:pt x="0" y="136906"/>
                    </a:cubicBezTo>
                    <a:cubicBezTo>
                      <a:pt x="0" y="136906"/>
                      <a:pt x="0" y="136906"/>
                      <a:pt x="847870" y="0"/>
                    </a:cubicBezTo>
                    <a:close/>
                  </a:path>
                </a:pathLst>
              </a:custGeom>
              <a:solidFill>
                <a:srgbClr val="0D7ABD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B6F12C53-1DE2-4CD8-B938-EC3669F88D1B}"/>
                  </a:ext>
                </a:extLst>
              </p:cNvPr>
              <p:cNvSpPr/>
              <p:nvPr/>
            </p:nvSpPr>
            <p:spPr>
              <a:xfrm>
                <a:off x="6066854" y="1456505"/>
                <a:ext cx="2126789" cy="493949"/>
              </a:xfrm>
              <a:custGeom>
                <a:avLst/>
                <a:gdLst>
                  <a:gd name="connsiteX0" fmla="*/ 807071 w 1742324"/>
                  <a:gd name="connsiteY0" fmla="*/ 0 h 404688"/>
                  <a:gd name="connsiteX1" fmla="*/ 1580415 w 1742324"/>
                  <a:gd name="connsiteY1" fmla="*/ 141175 h 404688"/>
                  <a:gd name="connsiteX2" fmla="*/ 1742324 w 1742324"/>
                  <a:gd name="connsiteY2" fmla="*/ 170732 h 404688"/>
                  <a:gd name="connsiteX3" fmla="*/ 1609282 w 1742324"/>
                  <a:gd name="connsiteY3" fmla="*/ 209848 h 404688"/>
                  <a:gd name="connsiteX4" fmla="*/ 953325 w 1742324"/>
                  <a:gd name="connsiteY4" fmla="*/ 402708 h 404688"/>
                  <a:gd name="connsiteX5" fmla="*/ 953320 w 1742324"/>
                  <a:gd name="connsiteY5" fmla="*/ 404416 h 404688"/>
                  <a:gd name="connsiteX6" fmla="*/ 952398 w 1742324"/>
                  <a:gd name="connsiteY6" fmla="*/ 404688 h 404688"/>
                  <a:gd name="connsiteX7" fmla="*/ 868998 w 1742324"/>
                  <a:gd name="connsiteY7" fmla="*/ 384886 h 404688"/>
                  <a:gd name="connsiteX8" fmla="*/ 474166 w 1742324"/>
                  <a:gd name="connsiteY8" fmla="*/ 291137 h 404688"/>
                  <a:gd name="connsiteX9" fmla="*/ 226236 w 1742324"/>
                  <a:gd name="connsiteY9" fmla="*/ 334459 h 404688"/>
                  <a:gd name="connsiteX10" fmla="*/ 194649 w 1742324"/>
                  <a:gd name="connsiteY10" fmla="*/ 322356 h 404688"/>
                  <a:gd name="connsiteX11" fmla="*/ 182025 w 1742324"/>
                  <a:gd name="connsiteY11" fmla="*/ 310844 h 404688"/>
                  <a:gd name="connsiteX12" fmla="*/ 184482 w 1742324"/>
                  <a:gd name="connsiteY12" fmla="*/ 299458 h 404688"/>
                  <a:gd name="connsiteX13" fmla="*/ 318758 w 1742324"/>
                  <a:gd name="connsiteY13" fmla="*/ 254955 h 404688"/>
                  <a:gd name="connsiteX14" fmla="*/ 317739 w 1742324"/>
                  <a:gd name="connsiteY14" fmla="*/ 254722 h 404688"/>
                  <a:gd name="connsiteX15" fmla="*/ 318399 w 1742324"/>
                  <a:gd name="connsiteY15" fmla="*/ 254575 h 404688"/>
                  <a:gd name="connsiteX16" fmla="*/ 3929 w 1742324"/>
                  <a:gd name="connsiteY16" fmla="*/ 182542 h 404688"/>
                  <a:gd name="connsiteX17" fmla="*/ 0 w 1742324"/>
                  <a:gd name="connsiteY17" fmla="*/ 181642 h 404688"/>
                  <a:gd name="connsiteX18" fmla="*/ 196 w 1742324"/>
                  <a:gd name="connsiteY18" fmla="*/ 181597 h 404688"/>
                  <a:gd name="connsiteX19" fmla="*/ 443176 w 1742324"/>
                  <a:gd name="connsiteY19" fmla="*/ 78995 h 404688"/>
                  <a:gd name="connsiteX20" fmla="*/ 750704 w 1742324"/>
                  <a:gd name="connsiteY20" fmla="*/ 132079 h 404688"/>
                  <a:gd name="connsiteX21" fmla="*/ 775662 w 1742324"/>
                  <a:gd name="connsiteY21" fmla="*/ 103732 h 404688"/>
                  <a:gd name="connsiteX22" fmla="*/ 775377 w 1742324"/>
                  <a:gd name="connsiteY22" fmla="*/ 103345 h 404688"/>
                  <a:gd name="connsiteX23" fmla="*/ 775799 w 1742324"/>
                  <a:gd name="connsiteY23" fmla="*/ 101960 h 404688"/>
                  <a:gd name="connsiteX24" fmla="*/ 684746 w 1742324"/>
                  <a:gd name="connsiteY24" fmla="*/ 57040 h 404688"/>
                  <a:gd name="connsiteX25" fmla="*/ 618517 w 1742324"/>
                  <a:gd name="connsiteY25" fmla="*/ 42708 h 404688"/>
                  <a:gd name="connsiteX26" fmla="*/ 625286 w 1742324"/>
                  <a:gd name="connsiteY26" fmla="*/ 41175 h 404688"/>
                  <a:gd name="connsiteX27" fmla="*/ 807071 w 1742324"/>
                  <a:gd name="connsiteY27" fmla="*/ 0 h 40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42324" h="404688">
                    <a:moveTo>
                      <a:pt x="807071" y="0"/>
                    </a:moveTo>
                    <a:cubicBezTo>
                      <a:pt x="807071" y="0"/>
                      <a:pt x="807071" y="0"/>
                      <a:pt x="1580415" y="141175"/>
                    </a:cubicBezTo>
                    <a:lnTo>
                      <a:pt x="1742324" y="170732"/>
                    </a:lnTo>
                    <a:lnTo>
                      <a:pt x="1609282" y="209848"/>
                    </a:lnTo>
                    <a:cubicBezTo>
                      <a:pt x="953325" y="402708"/>
                      <a:pt x="953325" y="402708"/>
                      <a:pt x="953325" y="402708"/>
                    </a:cubicBezTo>
                    <a:lnTo>
                      <a:pt x="953320" y="404416"/>
                    </a:lnTo>
                    <a:lnTo>
                      <a:pt x="952398" y="404688"/>
                    </a:lnTo>
                    <a:lnTo>
                      <a:pt x="868998" y="384886"/>
                    </a:lnTo>
                    <a:cubicBezTo>
                      <a:pt x="474166" y="291137"/>
                      <a:pt x="474166" y="291137"/>
                      <a:pt x="474166" y="291137"/>
                    </a:cubicBezTo>
                    <a:cubicBezTo>
                      <a:pt x="426024" y="327074"/>
                      <a:pt x="342009" y="366895"/>
                      <a:pt x="226236" y="334459"/>
                    </a:cubicBezTo>
                    <a:cubicBezTo>
                      <a:pt x="212260" y="330403"/>
                      <a:pt x="201905" y="326359"/>
                      <a:pt x="194649" y="322356"/>
                    </a:cubicBezTo>
                    <a:lnTo>
                      <a:pt x="182025" y="310844"/>
                    </a:lnTo>
                    <a:lnTo>
                      <a:pt x="184482" y="299458"/>
                    </a:lnTo>
                    <a:cubicBezTo>
                      <a:pt x="199726" y="280880"/>
                      <a:pt x="266278" y="264814"/>
                      <a:pt x="318758" y="254955"/>
                    </a:cubicBezTo>
                    <a:lnTo>
                      <a:pt x="317739" y="254722"/>
                    </a:lnTo>
                    <a:lnTo>
                      <a:pt x="318399" y="254575"/>
                    </a:lnTo>
                    <a:cubicBezTo>
                      <a:pt x="78803" y="199693"/>
                      <a:pt x="18904" y="185973"/>
                      <a:pt x="3929" y="182542"/>
                    </a:cubicBezTo>
                    <a:lnTo>
                      <a:pt x="0" y="181642"/>
                    </a:lnTo>
                    <a:lnTo>
                      <a:pt x="196" y="181597"/>
                    </a:lnTo>
                    <a:cubicBezTo>
                      <a:pt x="6264" y="180192"/>
                      <a:pt x="54810" y="168948"/>
                      <a:pt x="443176" y="78995"/>
                    </a:cubicBezTo>
                    <a:cubicBezTo>
                      <a:pt x="486963" y="139257"/>
                      <a:pt x="654668" y="179881"/>
                      <a:pt x="750704" y="132079"/>
                    </a:cubicBezTo>
                    <a:cubicBezTo>
                      <a:pt x="770725" y="122126"/>
                      <a:pt x="777753" y="112631"/>
                      <a:pt x="775662" y="103732"/>
                    </a:cubicBezTo>
                    <a:lnTo>
                      <a:pt x="775377" y="103345"/>
                    </a:lnTo>
                    <a:lnTo>
                      <a:pt x="775799" y="101960"/>
                    </a:lnTo>
                    <a:cubicBezTo>
                      <a:pt x="771610" y="84245"/>
                      <a:pt x="730938" y="68905"/>
                      <a:pt x="684746" y="57040"/>
                    </a:cubicBezTo>
                    <a:lnTo>
                      <a:pt x="618517" y="42708"/>
                    </a:lnTo>
                    <a:lnTo>
                      <a:pt x="625286" y="41175"/>
                    </a:lnTo>
                    <a:cubicBezTo>
                      <a:pt x="642153" y="37355"/>
                      <a:pt x="687131" y="27167"/>
                      <a:pt x="807071" y="0"/>
                    </a:cubicBezTo>
                    <a:close/>
                  </a:path>
                </a:pathLst>
              </a:custGeom>
              <a:solidFill>
                <a:srgbClr val="B8C32B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07B1A74-81F9-458A-9F7C-6ED4680B7C26}"/>
                  </a:ext>
                </a:extLst>
              </p:cNvPr>
              <p:cNvSpPr/>
              <p:nvPr/>
            </p:nvSpPr>
            <p:spPr>
              <a:xfrm>
                <a:off x="3929281" y="1464158"/>
                <a:ext cx="2136124" cy="484213"/>
              </a:xfrm>
              <a:custGeom>
                <a:avLst/>
                <a:gdLst>
                  <a:gd name="connsiteX0" fmla="*/ 1015445 w 1750106"/>
                  <a:gd name="connsiteY0" fmla="*/ 0 h 396711"/>
                  <a:gd name="connsiteX1" fmla="*/ 1227011 w 1750106"/>
                  <a:gd name="connsiteY1" fmla="*/ 48858 h 396711"/>
                  <a:gd name="connsiteX2" fmla="*/ 1398564 w 1750106"/>
                  <a:gd name="connsiteY2" fmla="*/ 11582 h 396711"/>
                  <a:gd name="connsiteX3" fmla="*/ 1404120 w 1750106"/>
                  <a:gd name="connsiteY3" fmla="*/ 12292 h 396711"/>
                  <a:gd name="connsiteX4" fmla="*/ 1449460 w 1750106"/>
                  <a:gd name="connsiteY4" fmla="*/ 23423 h 396711"/>
                  <a:gd name="connsiteX5" fmla="*/ 1454888 w 1750106"/>
                  <a:gd name="connsiteY5" fmla="*/ 25504 h 396711"/>
                  <a:gd name="connsiteX6" fmla="*/ 1462053 w 1750106"/>
                  <a:gd name="connsiteY6" fmla="*/ 33213 h 396711"/>
                  <a:gd name="connsiteX7" fmla="*/ 1460724 w 1750106"/>
                  <a:gd name="connsiteY7" fmla="*/ 40404 h 396711"/>
                  <a:gd name="connsiteX8" fmla="*/ 1438102 w 1750106"/>
                  <a:gd name="connsiteY8" fmla="*/ 55684 h 396711"/>
                  <a:gd name="connsiteX9" fmla="*/ 1355108 w 1750106"/>
                  <a:gd name="connsiteY9" fmla="*/ 80355 h 396711"/>
                  <a:gd name="connsiteX10" fmla="*/ 1357127 w 1750106"/>
                  <a:gd name="connsiteY10" fmla="*/ 80830 h 396711"/>
                  <a:gd name="connsiteX11" fmla="*/ 1354817 w 1750106"/>
                  <a:gd name="connsiteY11" fmla="*/ 81406 h 396711"/>
                  <a:gd name="connsiteX12" fmla="*/ 1750106 w 1750106"/>
                  <a:gd name="connsiteY12" fmla="*/ 175012 h 396711"/>
                  <a:gd name="connsiteX13" fmla="*/ 1433837 w 1750106"/>
                  <a:gd name="connsiteY13" fmla="*/ 243482 h 396711"/>
                  <a:gd name="connsiteX14" fmla="*/ 1423924 w 1750106"/>
                  <a:gd name="connsiteY14" fmla="*/ 245628 h 396711"/>
                  <a:gd name="connsiteX15" fmla="*/ 1414287 w 1750106"/>
                  <a:gd name="connsiteY15" fmla="*/ 247710 h 396711"/>
                  <a:gd name="connsiteX16" fmla="*/ 1366295 w 1750106"/>
                  <a:gd name="connsiteY16" fmla="*/ 258079 h 396711"/>
                  <a:gd name="connsiteX17" fmla="*/ 1338338 w 1750106"/>
                  <a:gd name="connsiteY17" fmla="*/ 233753 h 396711"/>
                  <a:gd name="connsiteX18" fmla="*/ 1326049 w 1750106"/>
                  <a:gd name="connsiteY18" fmla="*/ 223039 h 396711"/>
                  <a:gd name="connsiteX19" fmla="*/ 1086714 w 1750106"/>
                  <a:gd name="connsiteY19" fmla="*/ 188954 h 396711"/>
                  <a:gd name="connsiteX20" fmla="*/ 1041047 w 1750106"/>
                  <a:gd name="connsiteY20" fmla="*/ 224822 h 396711"/>
                  <a:gd name="connsiteX21" fmla="*/ 1041053 w 1750106"/>
                  <a:gd name="connsiteY21" fmla="*/ 224833 h 396711"/>
                  <a:gd name="connsiteX22" fmla="*/ 1041050 w 1750106"/>
                  <a:gd name="connsiteY22" fmla="*/ 224837 h 396711"/>
                  <a:gd name="connsiteX23" fmla="*/ 1046708 w 1750106"/>
                  <a:gd name="connsiteY23" fmla="*/ 235410 h 396711"/>
                  <a:gd name="connsiteX24" fmla="*/ 1049356 w 1750106"/>
                  <a:gd name="connsiteY24" fmla="*/ 240362 h 396711"/>
                  <a:gd name="connsiteX25" fmla="*/ 1146028 w 1750106"/>
                  <a:gd name="connsiteY25" fmla="*/ 276103 h 396711"/>
                  <a:gd name="connsiteX26" fmla="*/ 1226038 w 1750106"/>
                  <a:gd name="connsiteY26" fmla="*/ 289749 h 396711"/>
                  <a:gd name="connsiteX27" fmla="*/ 1143897 w 1750106"/>
                  <a:gd name="connsiteY27" fmla="*/ 308489 h 396711"/>
                  <a:gd name="connsiteX28" fmla="*/ 758359 w 1750106"/>
                  <a:gd name="connsiteY28" fmla="*/ 396450 h 396711"/>
                  <a:gd name="connsiteX29" fmla="*/ 758869 w 1750106"/>
                  <a:gd name="connsiteY29" fmla="*/ 396613 h 396711"/>
                  <a:gd name="connsiteX30" fmla="*/ 758438 w 1750106"/>
                  <a:gd name="connsiteY30" fmla="*/ 396711 h 396711"/>
                  <a:gd name="connsiteX31" fmla="*/ 510667 w 1750106"/>
                  <a:gd name="connsiteY31" fmla="*/ 320243 h 396711"/>
                  <a:gd name="connsiteX32" fmla="*/ 449978 w 1750106"/>
                  <a:gd name="connsiteY32" fmla="*/ 301512 h 396711"/>
                  <a:gd name="connsiteX33" fmla="*/ 405418 w 1750106"/>
                  <a:gd name="connsiteY33" fmla="*/ 287573 h 396711"/>
                  <a:gd name="connsiteX34" fmla="*/ 8041 w 1750106"/>
                  <a:gd name="connsiteY34" fmla="*/ 163263 h 396711"/>
                  <a:gd name="connsiteX35" fmla="*/ 0 w 1750106"/>
                  <a:gd name="connsiteY35" fmla="*/ 160747 h 396711"/>
                  <a:gd name="connsiteX36" fmla="*/ 11881 w 1750106"/>
                  <a:gd name="connsiteY36" fmla="*/ 158866 h 396711"/>
                  <a:gd name="connsiteX37" fmla="*/ 1015445 w 1750106"/>
                  <a:gd name="connsiteY37" fmla="*/ 0 h 39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50106" h="396711">
                    <a:moveTo>
                      <a:pt x="1015445" y="0"/>
                    </a:moveTo>
                    <a:cubicBezTo>
                      <a:pt x="1015445" y="0"/>
                      <a:pt x="1015445" y="0"/>
                      <a:pt x="1227011" y="48858"/>
                    </a:cubicBezTo>
                    <a:cubicBezTo>
                      <a:pt x="1260062" y="36918"/>
                      <a:pt x="1335831" y="9308"/>
                      <a:pt x="1398564" y="11582"/>
                    </a:cubicBezTo>
                    <a:lnTo>
                      <a:pt x="1404120" y="12292"/>
                    </a:lnTo>
                    <a:lnTo>
                      <a:pt x="1449460" y="23423"/>
                    </a:lnTo>
                    <a:lnTo>
                      <a:pt x="1454888" y="25504"/>
                    </a:lnTo>
                    <a:cubicBezTo>
                      <a:pt x="1458880" y="28027"/>
                      <a:pt x="1461185" y="30607"/>
                      <a:pt x="1462053" y="33213"/>
                    </a:cubicBezTo>
                    <a:lnTo>
                      <a:pt x="1460724" y="40404"/>
                    </a:lnTo>
                    <a:lnTo>
                      <a:pt x="1438102" y="55684"/>
                    </a:lnTo>
                    <a:cubicBezTo>
                      <a:pt x="1416091" y="65587"/>
                      <a:pt x="1383092" y="74460"/>
                      <a:pt x="1355108" y="80355"/>
                    </a:cubicBezTo>
                    <a:lnTo>
                      <a:pt x="1357127" y="80830"/>
                    </a:lnTo>
                    <a:lnTo>
                      <a:pt x="1354817" y="81406"/>
                    </a:lnTo>
                    <a:lnTo>
                      <a:pt x="1750106" y="175012"/>
                    </a:lnTo>
                    <a:cubicBezTo>
                      <a:pt x="1750106" y="175012"/>
                      <a:pt x="1750106" y="175012"/>
                      <a:pt x="1433837" y="243482"/>
                    </a:cubicBezTo>
                    <a:lnTo>
                      <a:pt x="1423924" y="245628"/>
                    </a:lnTo>
                    <a:lnTo>
                      <a:pt x="1414287" y="247710"/>
                    </a:lnTo>
                    <a:cubicBezTo>
                      <a:pt x="1366295" y="258079"/>
                      <a:pt x="1366295" y="258079"/>
                      <a:pt x="1366295" y="258079"/>
                    </a:cubicBezTo>
                    <a:lnTo>
                      <a:pt x="1338338" y="233753"/>
                    </a:lnTo>
                    <a:lnTo>
                      <a:pt x="1326049" y="223039"/>
                    </a:lnTo>
                    <a:cubicBezTo>
                      <a:pt x="1275590" y="185799"/>
                      <a:pt x="1194770" y="150148"/>
                      <a:pt x="1086714" y="188954"/>
                    </a:cubicBezTo>
                    <a:cubicBezTo>
                      <a:pt x="1054716" y="201902"/>
                      <a:pt x="1041450" y="213906"/>
                      <a:pt x="1041047" y="224822"/>
                    </a:cubicBezTo>
                    <a:lnTo>
                      <a:pt x="1041053" y="224833"/>
                    </a:lnTo>
                    <a:lnTo>
                      <a:pt x="1041050" y="224837"/>
                    </a:lnTo>
                    <a:lnTo>
                      <a:pt x="1046708" y="235410"/>
                    </a:lnTo>
                    <a:lnTo>
                      <a:pt x="1049356" y="240362"/>
                    </a:lnTo>
                    <a:cubicBezTo>
                      <a:pt x="1065846" y="255049"/>
                      <a:pt x="1104673" y="267125"/>
                      <a:pt x="1146028" y="276103"/>
                    </a:cubicBezTo>
                    <a:lnTo>
                      <a:pt x="1226038" y="289749"/>
                    </a:lnTo>
                    <a:lnTo>
                      <a:pt x="1143897" y="308489"/>
                    </a:lnTo>
                    <a:cubicBezTo>
                      <a:pt x="758359" y="396450"/>
                      <a:pt x="758359" y="396450"/>
                      <a:pt x="758359" y="396450"/>
                    </a:cubicBezTo>
                    <a:lnTo>
                      <a:pt x="758869" y="396613"/>
                    </a:lnTo>
                    <a:lnTo>
                      <a:pt x="758438" y="396711"/>
                    </a:lnTo>
                    <a:cubicBezTo>
                      <a:pt x="758438" y="396711"/>
                      <a:pt x="758438" y="396711"/>
                      <a:pt x="510667" y="320243"/>
                    </a:cubicBezTo>
                    <a:lnTo>
                      <a:pt x="449978" y="301512"/>
                    </a:lnTo>
                    <a:lnTo>
                      <a:pt x="405418" y="287573"/>
                    </a:lnTo>
                    <a:cubicBezTo>
                      <a:pt x="122057" y="198930"/>
                      <a:pt x="34869" y="171655"/>
                      <a:pt x="8041" y="163263"/>
                    </a:cubicBezTo>
                    <a:lnTo>
                      <a:pt x="0" y="160747"/>
                    </a:lnTo>
                    <a:lnTo>
                      <a:pt x="11881" y="158866"/>
                    </a:lnTo>
                    <a:cubicBezTo>
                      <a:pt x="59670" y="151301"/>
                      <a:pt x="250825" y="121041"/>
                      <a:pt x="1015445" y="0"/>
                    </a:cubicBezTo>
                    <a:close/>
                  </a:path>
                </a:pathLst>
              </a:custGeom>
              <a:solidFill>
                <a:srgbClr val="B92576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D349B41-BC58-4ED7-A339-68C5AC2C2E5E}"/>
                  </a:ext>
                </a:extLst>
              </p:cNvPr>
              <p:cNvSpPr/>
              <p:nvPr/>
            </p:nvSpPr>
            <p:spPr>
              <a:xfrm>
                <a:off x="3920359" y="1661204"/>
                <a:ext cx="1277900" cy="1730207"/>
              </a:xfrm>
              <a:custGeom>
                <a:avLst/>
                <a:gdLst>
                  <a:gd name="connsiteX0" fmla="*/ 3422 w 1046971"/>
                  <a:gd name="connsiteY0" fmla="*/ 0 h 1417542"/>
                  <a:gd name="connsiteX1" fmla="*/ 137478 w 1046971"/>
                  <a:gd name="connsiteY1" fmla="*/ 41373 h 1417542"/>
                  <a:gd name="connsiteX2" fmla="*/ 146495 w 1046971"/>
                  <a:gd name="connsiteY2" fmla="*/ 44156 h 1417542"/>
                  <a:gd name="connsiteX3" fmla="*/ 757759 w 1046971"/>
                  <a:gd name="connsiteY3" fmla="*/ 236370 h 1417542"/>
                  <a:gd name="connsiteX4" fmla="*/ 765188 w 1046971"/>
                  <a:gd name="connsiteY4" fmla="*/ 236393 h 1417542"/>
                  <a:gd name="connsiteX5" fmla="*/ 766450 w 1046971"/>
                  <a:gd name="connsiteY5" fmla="*/ 236788 h 1417542"/>
                  <a:gd name="connsiteX6" fmla="*/ 766442 w 1046971"/>
                  <a:gd name="connsiteY6" fmla="*/ 239458 h 1417542"/>
                  <a:gd name="connsiteX7" fmla="*/ 765126 w 1046971"/>
                  <a:gd name="connsiteY7" fmla="*/ 239044 h 1417542"/>
                  <a:gd name="connsiteX8" fmla="*/ 763605 w 1046971"/>
                  <a:gd name="connsiteY8" fmla="*/ 715438 h 1417542"/>
                  <a:gd name="connsiteX9" fmla="*/ 1046969 w 1046971"/>
                  <a:gd name="connsiteY9" fmla="*/ 896491 h 1417542"/>
                  <a:gd name="connsiteX10" fmla="*/ 1039010 w 1046971"/>
                  <a:gd name="connsiteY10" fmla="*/ 955149 h 1417542"/>
                  <a:gd name="connsiteX11" fmla="*/ 1018509 w 1046971"/>
                  <a:gd name="connsiteY11" fmla="*/ 990379 h 1417542"/>
                  <a:gd name="connsiteX12" fmla="*/ 986596 w 1046971"/>
                  <a:gd name="connsiteY12" fmla="*/ 1008675 h 1417542"/>
                  <a:gd name="connsiteX13" fmla="*/ 764284 w 1046971"/>
                  <a:gd name="connsiteY13" fmla="*/ 933612 h 1417542"/>
                  <a:gd name="connsiteX14" fmla="*/ 764281 w 1046971"/>
                  <a:gd name="connsiteY14" fmla="*/ 934558 h 1417542"/>
                  <a:gd name="connsiteX15" fmla="*/ 764276 w 1046971"/>
                  <a:gd name="connsiteY15" fmla="*/ 936349 h 1417542"/>
                  <a:gd name="connsiteX16" fmla="*/ 762901 w 1046971"/>
                  <a:gd name="connsiteY16" fmla="*/ 935569 h 1417542"/>
                  <a:gd name="connsiteX17" fmla="*/ 761378 w 1046971"/>
                  <a:gd name="connsiteY17" fmla="*/ 1412359 h 1417542"/>
                  <a:gd name="connsiteX18" fmla="*/ 761362 w 1046971"/>
                  <a:gd name="connsiteY18" fmla="*/ 1417542 h 1417542"/>
                  <a:gd name="connsiteX19" fmla="*/ 757182 w 1046971"/>
                  <a:gd name="connsiteY19" fmla="*/ 1415645 h 1417542"/>
                  <a:gd name="connsiteX20" fmla="*/ 407305 w 1046971"/>
                  <a:gd name="connsiteY20" fmla="*/ 1256824 h 1417542"/>
                  <a:gd name="connsiteX21" fmla="*/ 328545 w 1046971"/>
                  <a:gd name="connsiteY21" fmla="*/ 872167 h 1417542"/>
                  <a:gd name="connsiteX22" fmla="*/ 255975 w 1046971"/>
                  <a:gd name="connsiteY22" fmla="*/ 923679 h 1417542"/>
                  <a:gd name="connsiteX23" fmla="*/ 255906 w 1046971"/>
                  <a:gd name="connsiteY23" fmla="*/ 923861 h 1417542"/>
                  <a:gd name="connsiteX24" fmla="*/ 255663 w 1046971"/>
                  <a:gd name="connsiteY24" fmla="*/ 924134 h 1417542"/>
                  <a:gd name="connsiteX25" fmla="*/ 253486 w 1046971"/>
                  <a:gd name="connsiteY25" fmla="*/ 1156126 h 1417542"/>
                  <a:gd name="connsiteX26" fmla="*/ 263079 w 1046971"/>
                  <a:gd name="connsiteY26" fmla="*/ 1192096 h 1417542"/>
                  <a:gd name="connsiteX27" fmla="*/ 259423 w 1046971"/>
                  <a:gd name="connsiteY27" fmla="*/ 1190418 h 1417542"/>
                  <a:gd name="connsiteX28" fmla="*/ 0 w 1046971"/>
                  <a:gd name="connsiteY28" fmla="*/ 1071360 h 1417542"/>
                  <a:gd name="connsiteX29" fmla="*/ 2825 w 1046971"/>
                  <a:gd name="connsiteY29" fmla="*/ 187017 h 1417542"/>
                  <a:gd name="connsiteX30" fmla="*/ 3422 w 1046971"/>
                  <a:gd name="connsiteY30" fmla="*/ 0 h 1417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46971" h="1417542">
                    <a:moveTo>
                      <a:pt x="3422" y="0"/>
                    </a:moveTo>
                    <a:lnTo>
                      <a:pt x="137478" y="41373"/>
                    </a:lnTo>
                    <a:lnTo>
                      <a:pt x="146495" y="44156"/>
                    </a:lnTo>
                    <a:lnTo>
                      <a:pt x="757759" y="236370"/>
                    </a:lnTo>
                    <a:lnTo>
                      <a:pt x="765188" y="236393"/>
                    </a:lnTo>
                    <a:lnTo>
                      <a:pt x="766450" y="236788"/>
                    </a:lnTo>
                    <a:lnTo>
                      <a:pt x="766442" y="239458"/>
                    </a:lnTo>
                    <a:lnTo>
                      <a:pt x="765126" y="239044"/>
                    </a:lnTo>
                    <a:cubicBezTo>
                      <a:pt x="763605" y="715438"/>
                      <a:pt x="763605" y="715438"/>
                      <a:pt x="763605" y="715438"/>
                    </a:cubicBezTo>
                    <a:cubicBezTo>
                      <a:pt x="855660" y="691672"/>
                      <a:pt x="1047698" y="668312"/>
                      <a:pt x="1046969" y="896491"/>
                    </a:cubicBezTo>
                    <a:cubicBezTo>
                      <a:pt x="1046894" y="920005"/>
                      <a:pt x="1044083" y="939382"/>
                      <a:pt x="1039010" y="955149"/>
                    </a:cubicBezTo>
                    <a:lnTo>
                      <a:pt x="1018509" y="990379"/>
                    </a:lnTo>
                    <a:lnTo>
                      <a:pt x="986596" y="1008675"/>
                    </a:lnTo>
                    <a:cubicBezTo>
                      <a:pt x="925508" y="1025796"/>
                      <a:pt x="831625" y="978867"/>
                      <a:pt x="764284" y="933612"/>
                    </a:cubicBezTo>
                    <a:cubicBezTo>
                      <a:pt x="764284" y="933612"/>
                      <a:pt x="764284" y="933612"/>
                      <a:pt x="764281" y="934558"/>
                    </a:cubicBezTo>
                    <a:lnTo>
                      <a:pt x="764276" y="936349"/>
                    </a:lnTo>
                    <a:lnTo>
                      <a:pt x="762901" y="935569"/>
                    </a:lnTo>
                    <a:cubicBezTo>
                      <a:pt x="761741" y="1298838"/>
                      <a:pt x="761451" y="1389655"/>
                      <a:pt x="761378" y="1412359"/>
                    </a:cubicBezTo>
                    <a:lnTo>
                      <a:pt x="761362" y="1417542"/>
                    </a:lnTo>
                    <a:lnTo>
                      <a:pt x="757182" y="1415645"/>
                    </a:lnTo>
                    <a:cubicBezTo>
                      <a:pt x="740522" y="1408082"/>
                      <a:pt x="673878" y="1377831"/>
                      <a:pt x="407305" y="1256824"/>
                    </a:cubicBezTo>
                    <a:cubicBezTo>
                      <a:pt x="471618" y="1152937"/>
                      <a:pt x="480619" y="840625"/>
                      <a:pt x="328545" y="872167"/>
                    </a:cubicBezTo>
                    <a:cubicBezTo>
                      <a:pt x="293534" y="880062"/>
                      <a:pt x="270485" y="898759"/>
                      <a:pt x="255975" y="923679"/>
                    </a:cubicBezTo>
                    <a:lnTo>
                      <a:pt x="255906" y="923861"/>
                    </a:lnTo>
                    <a:lnTo>
                      <a:pt x="255663" y="924134"/>
                    </a:lnTo>
                    <a:cubicBezTo>
                      <a:pt x="219391" y="986430"/>
                      <a:pt x="236481" y="1087606"/>
                      <a:pt x="253486" y="1156126"/>
                    </a:cubicBezTo>
                    <a:lnTo>
                      <a:pt x="263079" y="1192096"/>
                    </a:lnTo>
                    <a:lnTo>
                      <a:pt x="259423" y="1190418"/>
                    </a:lnTo>
                    <a:cubicBezTo>
                      <a:pt x="247070" y="1184749"/>
                      <a:pt x="197656" y="1162071"/>
                      <a:pt x="0" y="1071360"/>
                    </a:cubicBezTo>
                    <a:cubicBezTo>
                      <a:pt x="0" y="1071360"/>
                      <a:pt x="0" y="1071360"/>
                      <a:pt x="2825" y="187017"/>
                    </a:cubicBezTo>
                    <a:lnTo>
                      <a:pt x="3422" y="0"/>
                    </a:lnTo>
                    <a:close/>
                  </a:path>
                </a:pathLst>
              </a:custGeom>
              <a:solidFill>
                <a:srgbClr val="931D5E"/>
              </a:solidFill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Urgency</a:t>
                </a: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66680C2-D0D9-41E8-8462-F84ABF58ECDD}"/>
                  </a:ext>
                </a:extLst>
              </p:cNvPr>
              <p:cNvSpPr/>
              <p:nvPr/>
            </p:nvSpPr>
            <p:spPr>
              <a:xfrm>
                <a:off x="4855533" y="1674415"/>
                <a:ext cx="2373097" cy="639332"/>
              </a:xfrm>
              <a:custGeom>
                <a:avLst/>
                <a:gdLst>
                  <a:gd name="connsiteX0" fmla="*/ 426718 w 1944256"/>
                  <a:gd name="connsiteY0" fmla="*/ 111 h 523799"/>
                  <a:gd name="connsiteX1" fmla="*/ 567180 w 1944256"/>
                  <a:gd name="connsiteY1" fmla="*/ 50799 h 523799"/>
                  <a:gd name="connsiteX2" fmla="*/ 579469 w 1944256"/>
                  <a:gd name="connsiteY2" fmla="*/ 61491 h 523799"/>
                  <a:gd name="connsiteX3" fmla="*/ 607403 w 1944256"/>
                  <a:gd name="connsiteY3" fmla="*/ 85847 h 523799"/>
                  <a:gd name="connsiteX4" fmla="*/ 665055 w 1944256"/>
                  <a:gd name="connsiteY4" fmla="*/ 73366 h 523799"/>
                  <a:gd name="connsiteX5" fmla="*/ 701160 w 1944256"/>
                  <a:gd name="connsiteY5" fmla="*/ 65566 h 523799"/>
                  <a:gd name="connsiteX6" fmla="*/ 991361 w 1944256"/>
                  <a:gd name="connsiteY6" fmla="*/ 2867 h 523799"/>
                  <a:gd name="connsiteX7" fmla="*/ 992424 w 1944256"/>
                  <a:gd name="connsiteY7" fmla="*/ 3110 h 523799"/>
                  <a:gd name="connsiteX8" fmla="*/ 991753 w 1944256"/>
                  <a:gd name="connsiteY8" fmla="*/ 3266 h 523799"/>
                  <a:gd name="connsiteX9" fmla="*/ 1306191 w 1944256"/>
                  <a:gd name="connsiteY9" fmla="*/ 75280 h 523799"/>
                  <a:gd name="connsiteX10" fmla="*/ 1310163 w 1944256"/>
                  <a:gd name="connsiteY10" fmla="*/ 76190 h 523799"/>
                  <a:gd name="connsiteX11" fmla="*/ 1245250 w 1944256"/>
                  <a:gd name="connsiteY11" fmla="*/ 90607 h 523799"/>
                  <a:gd name="connsiteX12" fmla="*/ 1174075 w 1944256"/>
                  <a:gd name="connsiteY12" fmla="*/ 131971 h 523799"/>
                  <a:gd name="connsiteX13" fmla="*/ 1174449 w 1944256"/>
                  <a:gd name="connsiteY13" fmla="*/ 132312 h 523799"/>
                  <a:gd name="connsiteX14" fmla="*/ 1174441 w 1944256"/>
                  <a:gd name="connsiteY14" fmla="*/ 132346 h 523799"/>
                  <a:gd name="connsiteX15" fmla="*/ 1219006 w 1944256"/>
                  <a:gd name="connsiteY15" fmla="*/ 156285 h 523799"/>
                  <a:gd name="connsiteX16" fmla="*/ 1466935 w 1944256"/>
                  <a:gd name="connsiteY16" fmla="*/ 112997 h 523799"/>
                  <a:gd name="connsiteX17" fmla="*/ 1938580 w 1944256"/>
                  <a:gd name="connsiteY17" fmla="*/ 224975 h 523799"/>
                  <a:gd name="connsiteX18" fmla="*/ 1944256 w 1944256"/>
                  <a:gd name="connsiteY18" fmla="*/ 226323 h 523799"/>
                  <a:gd name="connsiteX19" fmla="*/ 939176 w 1944256"/>
                  <a:gd name="connsiteY19" fmla="*/ 522366 h 523799"/>
                  <a:gd name="connsiteX20" fmla="*/ 939173 w 1944256"/>
                  <a:gd name="connsiteY20" fmla="*/ 523396 h 523799"/>
                  <a:gd name="connsiteX21" fmla="*/ 937808 w 1944256"/>
                  <a:gd name="connsiteY21" fmla="*/ 523799 h 523799"/>
                  <a:gd name="connsiteX22" fmla="*/ 937809 w 1944256"/>
                  <a:gd name="connsiteY22" fmla="*/ 523446 h 523799"/>
                  <a:gd name="connsiteX23" fmla="*/ 853316 w 1944256"/>
                  <a:gd name="connsiteY23" fmla="*/ 496877 h 523799"/>
                  <a:gd name="connsiteX24" fmla="*/ 787830 w 1944256"/>
                  <a:gd name="connsiteY24" fmla="*/ 475963 h 523799"/>
                  <a:gd name="connsiteX25" fmla="*/ 939126 w 1944256"/>
                  <a:gd name="connsiteY25" fmla="*/ 523386 h 523799"/>
                  <a:gd name="connsiteX26" fmla="*/ 402484 w 1944256"/>
                  <a:gd name="connsiteY26" fmla="*/ 352894 h 523799"/>
                  <a:gd name="connsiteX27" fmla="*/ 0 w 1944256"/>
                  <a:gd name="connsiteY27" fmla="*/ 224351 h 523799"/>
                  <a:gd name="connsiteX28" fmla="*/ 81914 w 1944256"/>
                  <a:gd name="connsiteY28" fmla="*/ 205627 h 523799"/>
                  <a:gd name="connsiteX29" fmla="*/ 467372 w 1944256"/>
                  <a:gd name="connsiteY29" fmla="*/ 117521 h 523799"/>
                  <a:gd name="connsiteX30" fmla="*/ 467169 w 1944256"/>
                  <a:gd name="connsiteY30" fmla="*/ 117487 h 523799"/>
                  <a:gd name="connsiteX31" fmla="*/ 467390 w 1944256"/>
                  <a:gd name="connsiteY31" fmla="*/ 117436 h 523799"/>
                  <a:gd name="connsiteX32" fmla="*/ 290484 w 1944256"/>
                  <a:gd name="connsiteY32" fmla="*/ 68090 h 523799"/>
                  <a:gd name="connsiteX33" fmla="*/ 287839 w 1944256"/>
                  <a:gd name="connsiteY33" fmla="*/ 63148 h 523799"/>
                  <a:gd name="connsiteX34" fmla="*/ 282184 w 1944256"/>
                  <a:gd name="connsiteY34" fmla="*/ 52571 h 523799"/>
                  <a:gd name="connsiteX35" fmla="*/ 293175 w 1944256"/>
                  <a:gd name="connsiteY35" fmla="*/ 35431 h 523799"/>
                  <a:gd name="connsiteX36" fmla="*/ 327868 w 1944256"/>
                  <a:gd name="connsiteY36" fmla="*/ 16767 h 523799"/>
                  <a:gd name="connsiteX37" fmla="*/ 426718 w 1944256"/>
                  <a:gd name="connsiteY37" fmla="*/ 111 h 523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44256" h="523799">
                    <a:moveTo>
                      <a:pt x="426718" y="111"/>
                    </a:moveTo>
                    <a:cubicBezTo>
                      <a:pt x="486410" y="1932"/>
                      <a:pt x="533535" y="26011"/>
                      <a:pt x="567180" y="50799"/>
                    </a:cubicBezTo>
                    <a:lnTo>
                      <a:pt x="579469" y="61491"/>
                    </a:lnTo>
                    <a:lnTo>
                      <a:pt x="607403" y="85847"/>
                    </a:lnTo>
                    <a:lnTo>
                      <a:pt x="665055" y="73366"/>
                    </a:lnTo>
                    <a:lnTo>
                      <a:pt x="701160" y="65566"/>
                    </a:lnTo>
                    <a:cubicBezTo>
                      <a:pt x="757401" y="53415"/>
                      <a:pt x="847386" y="33973"/>
                      <a:pt x="991361" y="2867"/>
                    </a:cubicBezTo>
                    <a:lnTo>
                      <a:pt x="992424" y="3110"/>
                    </a:lnTo>
                    <a:lnTo>
                      <a:pt x="991753" y="3266"/>
                    </a:lnTo>
                    <a:cubicBezTo>
                      <a:pt x="1231325" y="58134"/>
                      <a:pt x="1291218" y="71851"/>
                      <a:pt x="1306191" y="75280"/>
                    </a:cubicBezTo>
                    <a:lnTo>
                      <a:pt x="1310163" y="76190"/>
                    </a:lnTo>
                    <a:lnTo>
                      <a:pt x="1245250" y="90607"/>
                    </a:lnTo>
                    <a:cubicBezTo>
                      <a:pt x="1202622" y="101992"/>
                      <a:pt x="1167744" y="116412"/>
                      <a:pt x="1174075" y="131971"/>
                    </a:cubicBezTo>
                    <a:lnTo>
                      <a:pt x="1174449" y="132312"/>
                    </a:lnTo>
                    <a:lnTo>
                      <a:pt x="1174441" y="132346"/>
                    </a:lnTo>
                    <a:cubicBezTo>
                      <a:pt x="1177599" y="140121"/>
                      <a:pt x="1191060" y="148179"/>
                      <a:pt x="1219006" y="156285"/>
                    </a:cubicBezTo>
                    <a:cubicBezTo>
                      <a:pt x="1334835" y="188722"/>
                      <a:pt x="1418879" y="148921"/>
                      <a:pt x="1466935" y="112997"/>
                    </a:cubicBezTo>
                    <a:cubicBezTo>
                      <a:pt x="1826283" y="198313"/>
                      <a:pt x="1916121" y="219642"/>
                      <a:pt x="1938580" y="224975"/>
                    </a:cubicBezTo>
                    <a:lnTo>
                      <a:pt x="1944256" y="226323"/>
                    </a:lnTo>
                    <a:lnTo>
                      <a:pt x="939176" y="522366"/>
                    </a:lnTo>
                    <a:lnTo>
                      <a:pt x="939173" y="523396"/>
                    </a:lnTo>
                    <a:lnTo>
                      <a:pt x="937808" y="523799"/>
                    </a:lnTo>
                    <a:lnTo>
                      <a:pt x="937809" y="523446"/>
                    </a:lnTo>
                    <a:lnTo>
                      <a:pt x="853316" y="496877"/>
                    </a:lnTo>
                    <a:lnTo>
                      <a:pt x="787830" y="475963"/>
                    </a:lnTo>
                    <a:lnTo>
                      <a:pt x="939126" y="523386"/>
                    </a:lnTo>
                    <a:lnTo>
                      <a:pt x="402484" y="352894"/>
                    </a:lnTo>
                    <a:lnTo>
                      <a:pt x="0" y="224351"/>
                    </a:lnTo>
                    <a:lnTo>
                      <a:pt x="81914" y="205627"/>
                    </a:lnTo>
                    <a:cubicBezTo>
                      <a:pt x="467372" y="117521"/>
                      <a:pt x="467372" y="117521"/>
                      <a:pt x="467372" y="117521"/>
                    </a:cubicBezTo>
                    <a:lnTo>
                      <a:pt x="467169" y="117487"/>
                    </a:lnTo>
                    <a:lnTo>
                      <a:pt x="467390" y="117436"/>
                    </a:lnTo>
                    <a:cubicBezTo>
                      <a:pt x="407495" y="109732"/>
                      <a:pt x="317958" y="92530"/>
                      <a:pt x="290484" y="68090"/>
                    </a:cubicBezTo>
                    <a:lnTo>
                      <a:pt x="287839" y="63148"/>
                    </a:lnTo>
                    <a:lnTo>
                      <a:pt x="282184" y="52571"/>
                    </a:lnTo>
                    <a:lnTo>
                      <a:pt x="293175" y="35431"/>
                    </a:lnTo>
                    <a:cubicBezTo>
                      <a:pt x="300545" y="29457"/>
                      <a:pt x="311865" y="23230"/>
                      <a:pt x="327868" y="16767"/>
                    </a:cubicBezTo>
                    <a:cubicBezTo>
                      <a:pt x="363884" y="3855"/>
                      <a:pt x="396872" y="-800"/>
                      <a:pt x="426718" y="111"/>
                    </a:cubicBezTo>
                    <a:close/>
                  </a:path>
                </a:pathLst>
              </a:custGeom>
              <a:solidFill>
                <a:srgbClr val="D6984E"/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69F268E-903A-489D-B64C-5FA4C1D481ED}"/>
                  </a:ext>
                </a:extLst>
              </p:cNvPr>
              <p:cNvSpPr/>
              <p:nvPr/>
            </p:nvSpPr>
            <p:spPr>
              <a:xfrm>
                <a:off x="5996745" y="1950933"/>
                <a:ext cx="1619943" cy="1962543"/>
              </a:xfrm>
              <a:custGeom>
                <a:avLst/>
                <a:gdLst>
                  <a:gd name="connsiteX0" fmla="*/ 1010221 w 1327204"/>
                  <a:gd name="connsiteY0" fmla="*/ 0 h 1607893"/>
                  <a:gd name="connsiteX1" fmla="*/ 1010757 w 1327204"/>
                  <a:gd name="connsiteY1" fmla="*/ 127 h 1607893"/>
                  <a:gd name="connsiteX2" fmla="*/ 1010479 w 1327204"/>
                  <a:gd name="connsiteY2" fmla="*/ 87280 h 1607893"/>
                  <a:gd name="connsiteX3" fmla="*/ 1009138 w 1327204"/>
                  <a:gd name="connsiteY3" fmla="*/ 506940 h 1607893"/>
                  <a:gd name="connsiteX4" fmla="*/ 1010764 w 1327204"/>
                  <a:gd name="connsiteY4" fmla="*/ 505718 h 1607893"/>
                  <a:gd name="connsiteX5" fmla="*/ 1010759 w 1327204"/>
                  <a:gd name="connsiteY5" fmla="*/ 507143 h 1607893"/>
                  <a:gd name="connsiteX6" fmla="*/ 1240698 w 1327204"/>
                  <a:gd name="connsiteY6" fmla="*/ 389781 h 1607893"/>
                  <a:gd name="connsiteX7" fmla="*/ 1278769 w 1327204"/>
                  <a:gd name="connsiteY7" fmla="*/ 397892 h 1607893"/>
                  <a:gd name="connsiteX8" fmla="*/ 1308454 w 1327204"/>
                  <a:gd name="connsiteY8" fmla="*/ 427798 h 1607893"/>
                  <a:gd name="connsiteX9" fmla="*/ 1324954 w 1327204"/>
                  <a:gd name="connsiteY9" fmla="*/ 483902 h 1607893"/>
                  <a:gd name="connsiteX10" fmla="*/ 1220458 w 1327204"/>
                  <a:gd name="connsiteY10" fmla="*/ 667517 h 1607893"/>
                  <a:gd name="connsiteX11" fmla="*/ 1166906 w 1327204"/>
                  <a:gd name="connsiteY11" fmla="*/ 680068 h 1607893"/>
                  <a:gd name="connsiteX12" fmla="*/ 1112362 w 1327204"/>
                  <a:gd name="connsiteY12" fmla="*/ 684376 h 1607893"/>
                  <a:gd name="connsiteX13" fmla="*/ 1010209 w 1327204"/>
                  <a:gd name="connsiteY13" fmla="*/ 679260 h 1607893"/>
                  <a:gd name="connsiteX14" fmla="*/ 1010209 w 1327204"/>
                  <a:gd name="connsiteY14" fmla="*/ 679503 h 1607893"/>
                  <a:gd name="connsiteX15" fmla="*/ 1008587 w 1327204"/>
                  <a:gd name="connsiteY15" fmla="*/ 679366 h 1607893"/>
                  <a:gd name="connsiteX16" fmla="*/ 1006973 w 1327204"/>
                  <a:gd name="connsiteY16" fmla="*/ 1184678 h 1607893"/>
                  <a:gd name="connsiteX17" fmla="*/ 1006953 w 1327204"/>
                  <a:gd name="connsiteY17" fmla="*/ 1190920 h 1607893"/>
                  <a:gd name="connsiteX18" fmla="*/ 949821 w 1327204"/>
                  <a:gd name="connsiteY18" fmla="*/ 1214465 h 1607893"/>
                  <a:gd name="connsiteX19" fmla="*/ 684716 w 1327204"/>
                  <a:gd name="connsiteY19" fmla="*/ 1323718 h 1607893"/>
                  <a:gd name="connsiteX20" fmla="*/ 680753 w 1327204"/>
                  <a:gd name="connsiteY20" fmla="*/ 1325352 h 1607893"/>
                  <a:gd name="connsiteX21" fmla="*/ 691775 w 1327204"/>
                  <a:gd name="connsiteY21" fmla="*/ 1286968 h 1607893"/>
                  <a:gd name="connsiteX22" fmla="*/ 716990 w 1327204"/>
                  <a:gd name="connsiteY22" fmla="*/ 1130535 h 1607893"/>
                  <a:gd name="connsiteX23" fmla="*/ 684233 w 1327204"/>
                  <a:gd name="connsiteY23" fmla="*/ 997435 h 1607893"/>
                  <a:gd name="connsiteX24" fmla="*/ 684093 w 1327204"/>
                  <a:gd name="connsiteY24" fmla="*/ 997341 h 1607893"/>
                  <a:gd name="connsiteX25" fmla="*/ 683466 w 1327204"/>
                  <a:gd name="connsiteY25" fmla="*/ 996504 h 1607893"/>
                  <a:gd name="connsiteX26" fmla="*/ 580922 w 1327204"/>
                  <a:gd name="connsiteY26" fmla="*/ 969090 h 1607893"/>
                  <a:gd name="connsiteX27" fmla="*/ 436436 w 1327204"/>
                  <a:gd name="connsiteY27" fmla="*/ 1184871 h 1607893"/>
                  <a:gd name="connsiteX28" fmla="*/ 515636 w 1327204"/>
                  <a:gd name="connsiteY28" fmla="*/ 1393409 h 1607893"/>
                  <a:gd name="connsiteX29" fmla="*/ 742 w 1327204"/>
                  <a:gd name="connsiteY29" fmla="*/ 1607584 h 1607893"/>
                  <a:gd name="connsiteX30" fmla="*/ 0 w 1327204"/>
                  <a:gd name="connsiteY30" fmla="*/ 1607893 h 1607893"/>
                  <a:gd name="connsiteX31" fmla="*/ 6 w 1327204"/>
                  <a:gd name="connsiteY31" fmla="*/ 1605969 h 1607893"/>
                  <a:gd name="connsiteX32" fmla="*/ 3811 w 1327204"/>
                  <a:gd name="connsiteY32" fmla="*/ 415079 h 1607893"/>
                  <a:gd name="connsiteX33" fmla="*/ 4189 w 1327204"/>
                  <a:gd name="connsiteY33" fmla="*/ 296848 h 1607893"/>
                  <a:gd name="connsiteX34" fmla="*/ 180167 w 1327204"/>
                  <a:gd name="connsiteY34" fmla="*/ 244923 h 1607893"/>
                  <a:gd name="connsiteX35" fmla="*/ 1008817 w 1327204"/>
                  <a:gd name="connsiteY35" fmla="*/ 414 h 1607893"/>
                  <a:gd name="connsiteX36" fmla="*/ 1010221 w 1327204"/>
                  <a:gd name="connsiteY36" fmla="*/ 0 h 160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27204" h="1607893">
                    <a:moveTo>
                      <a:pt x="1010221" y="0"/>
                    </a:moveTo>
                    <a:lnTo>
                      <a:pt x="1010757" y="127"/>
                    </a:lnTo>
                    <a:lnTo>
                      <a:pt x="1010479" y="87280"/>
                    </a:lnTo>
                    <a:cubicBezTo>
                      <a:pt x="1009138" y="506940"/>
                      <a:pt x="1009138" y="506940"/>
                      <a:pt x="1009138" y="506940"/>
                    </a:cubicBezTo>
                    <a:lnTo>
                      <a:pt x="1010764" y="505718"/>
                    </a:lnTo>
                    <a:lnTo>
                      <a:pt x="1010759" y="507143"/>
                    </a:lnTo>
                    <a:cubicBezTo>
                      <a:pt x="1068367" y="462291"/>
                      <a:pt x="1168204" y="391001"/>
                      <a:pt x="1240698" y="389781"/>
                    </a:cubicBezTo>
                    <a:lnTo>
                      <a:pt x="1278769" y="397892"/>
                    </a:lnTo>
                    <a:lnTo>
                      <a:pt x="1308454" y="427798"/>
                    </a:lnTo>
                    <a:cubicBezTo>
                      <a:pt x="1316347" y="441886"/>
                      <a:pt x="1322033" y="460329"/>
                      <a:pt x="1324954" y="483902"/>
                    </a:cubicBezTo>
                    <a:cubicBezTo>
                      <a:pt x="1338601" y="592197"/>
                      <a:pt x="1288477" y="644171"/>
                      <a:pt x="1220458" y="667517"/>
                    </a:cubicBezTo>
                    <a:lnTo>
                      <a:pt x="1166906" y="680068"/>
                    </a:lnTo>
                    <a:lnTo>
                      <a:pt x="1112362" y="684376"/>
                    </a:lnTo>
                    <a:cubicBezTo>
                      <a:pt x="1075137" y="685198"/>
                      <a:pt x="1039174" y="682339"/>
                      <a:pt x="1010209" y="679260"/>
                    </a:cubicBezTo>
                    <a:lnTo>
                      <a:pt x="1010209" y="679503"/>
                    </a:lnTo>
                    <a:lnTo>
                      <a:pt x="1008587" y="679366"/>
                    </a:lnTo>
                    <a:cubicBezTo>
                      <a:pt x="1007357" y="1064366"/>
                      <a:pt x="1007050" y="1160616"/>
                      <a:pt x="1006973" y="1184678"/>
                    </a:cubicBezTo>
                    <a:lnTo>
                      <a:pt x="1006953" y="1190920"/>
                    </a:lnTo>
                    <a:lnTo>
                      <a:pt x="949821" y="1214465"/>
                    </a:lnTo>
                    <a:cubicBezTo>
                      <a:pt x="751653" y="1296133"/>
                      <a:pt x="698809" y="1317911"/>
                      <a:pt x="684716" y="1323718"/>
                    </a:cubicBezTo>
                    <a:lnTo>
                      <a:pt x="680753" y="1325352"/>
                    </a:lnTo>
                    <a:lnTo>
                      <a:pt x="691775" y="1286968"/>
                    </a:lnTo>
                    <a:cubicBezTo>
                      <a:pt x="704669" y="1239354"/>
                      <a:pt x="719858" y="1172603"/>
                      <a:pt x="716990" y="1130535"/>
                    </a:cubicBezTo>
                    <a:cubicBezTo>
                      <a:pt x="717142" y="1083026"/>
                      <a:pt x="717314" y="1029245"/>
                      <a:pt x="684233" y="997435"/>
                    </a:cubicBezTo>
                    <a:lnTo>
                      <a:pt x="684093" y="997341"/>
                    </a:lnTo>
                    <a:lnTo>
                      <a:pt x="683466" y="996504"/>
                    </a:lnTo>
                    <a:cubicBezTo>
                      <a:pt x="663638" y="977409"/>
                      <a:pt x="631849" y="966234"/>
                      <a:pt x="580922" y="969090"/>
                    </a:cubicBezTo>
                    <a:cubicBezTo>
                      <a:pt x="457045" y="976652"/>
                      <a:pt x="432634" y="1120735"/>
                      <a:pt x="436436" y="1184871"/>
                    </a:cubicBezTo>
                    <a:cubicBezTo>
                      <a:pt x="440213" y="1256964"/>
                      <a:pt x="491814" y="1353267"/>
                      <a:pt x="515636" y="1393409"/>
                    </a:cubicBezTo>
                    <a:cubicBezTo>
                      <a:pt x="64222" y="1581179"/>
                      <a:pt x="7795" y="1604650"/>
                      <a:pt x="742" y="1607584"/>
                    </a:cubicBezTo>
                    <a:lnTo>
                      <a:pt x="0" y="1607893"/>
                    </a:lnTo>
                    <a:lnTo>
                      <a:pt x="6" y="1605969"/>
                    </a:lnTo>
                    <a:cubicBezTo>
                      <a:pt x="62" y="1588663"/>
                      <a:pt x="490" y="1454539"/>
                      <a:pt x="3811" y="415079"/>
                    </a:cubicBezTo>
                    <a:lnTo>
                      <a:pt x="4189" y="296848"/>
                    </a:lnTo>
                    <a:lnTo>
                      <a:pt x="180167" y="244923"/>
                    </a:lnTo>
                    <a:cubicBezTo>
                      <a:pt x="900037" y="32512"/>
                      <a:pt x="996020" y="4190"/>
                      <a:pt x="1008817" y="414"/>
                    </a:cubicBezTo>
                    <a:lnTo>
                      <a:pt x="1010221" y="0"/>
                    </a:lnTo>
                    <a:close/>
                  </a:path>
                </a:pathLst>
              </a:custGeom>
              <a:solidFill>
                <a:srgbClr val="CA842F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2743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System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Strategy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9E26D10-1930-419C-B8AB-8230797D94A1}"/>
                  </a:ext>
                </a:extLst>
              </p:cNvPr>
              <p:cNvSpPr/>
              <p:nvPr/>
            </p:nvSpPr>
            <p:spPr>
              <a:xfrm>
                <a:off x="4849651" y="1954072"/>
                <a:ext cx="1150541" cy="2194045"/>
              </a:xfrm>
              <a:custGeom>
                <a:avLst/>
                <a:gdLst>
                  <a:gd name="connsiteX0" fmla="*/ 5140 w 942627"/>
                  <a:gd name="connsiteY0" fmla="*/ 0 h 1797560"/>
                  <a:gd name="connsiteX1" fmla="*/ 471363 w 942627"/>
                  <a:gd name="connsiteY1" fmla="*/ 146136 h 1797560"/>
                  <a:gd name="connsiteX2" fmla="*/ 858135 w 942627"/>
                  <a:gd name="connsiteY2" fmla="*/ 267757 h 1797560"/>
                  <a:gd name="connsiteX3" fmla="*/ 942525 w 942627"/>
                  <a:gd name="connsiteY3" fmla="*/ 294709 h 1797560"/>
                  <a:gd name="connsiteX4" fmla="*/ 942627 w 942627"/>
                  <a:gd name="connsiteY4" fmla="*/ 294679 h 1797560"/>
                  <a:gd name="connsiteX5" fmla="*/ 942620 w 942627"/>
                  <a:gd name="connsiteY5" fmla="*/ 296890 h 1797560"/>
                  <a:gd name="connsiteX6" fmla="*/ 938815 w 942627"/>
                  <a:gd name="connsiteY6" fmla="*/ 1488035 h 1797560"/>
                  <a:gd name="connsiteX7" fmla="*/ 938441 w 942627"/>
                  <a:gd name="connsiteY7" fmla="*/ 1605129 h 1797560"/>
                  <a:gd name="connsiteX8" fmla="*/ 559519 w 942627"/>
                  <a:gd name="connsiteY8" fmla="*/ 1431983 h 1797560"/>
                  <a:gd name="connsiteX9" fmla="*/ 560115 w 942627"/>
                  <a:gd name="connsiteY9" fmla="*/ 1434490 h 1797560"/>
                  <a:gd name="connsiteX10" fmla="*/ 559063 w 942627"/>
                  <a:gd name="connsiteY10" fmla="*/ 1434010 h 1797560"/>
                  <a:gd name="connsiteX11" fmla="*/ 594708 w 942627"/>
                  <a:gd name="connsiteY11" fmla="*/ 1697796 h 1797560"/>
                  <a:gd name="connsiteX12" fmla="*/ 584399 w 942627"/>
                  <a:gd name="connsiteY12" fmla="*/ 1746922 h 1797560"/>
                  <a:gd name="connsiteX13" fmla="*/ 561260 w 942627"/>
                  <a:gd name="connsiteY13" fmla="*/ 1781849 h 1797560"/>
                  <a:gd name="connsiteX14" fmla="*/ 466399 w 942627"/>
                  <a:gd name="connsiteY14" fmla="*/ 1788214 h 1797560"/>
                  <a:gd name="connsiteX15" fmla="*/ 334510 w 942627"/>
                  <a:gd name="connsiteY15" fmla="*/ 1584970 h 1797560"/>
                  <a:gd name="connsiteX16" fmla="*/ 341023 w 942627"/>
                  <a:gd name="connsiteY16" fmla="*/ 1520424 h 1797560"/>
                  <a:gd name="connsiteX17" fmla="*/ 355102 w 942627"/>
                  <a:gd name="connsiteY17" fmla="*/ 1459154 h 1797560"/>
                  <a:gd name="connsiteX18" fmla="*/ 391361 w 942627"/>
                  <a:gd name="connsiteY18" fmla="*/ 1357357 h 1797560"/>
                  <a:gd name="connsiteX19" fmla="*/ 390982 w 942627"/>
                  <a:gd name="connsiteY19" fmla="*/ 1357185 h 1797560"/>
                  <a:gd name="connsiteX20" fmla="*/ 391736 w 942627"/>
                  <a:gd name="connsiteY20" fmla="*/ 1355277 h 1797560"/>
                  <a:gd name="connsiteX21" fmla="*/ 238 w 942627"/>
                  <a:gd name="connsiteY21" fmla="*/ 1177775 h 1797560"/>
                  <a:gd name="connsiteX22" fmla="*/ 236 w 942627"/>
                  <a:gd name="connsiteY22" fmla="*/ 1178389 h 1797560"/>
                  <a:gd name="connsiteX23" fmla="*/ 0 w 942627"/>
                  <a:gd name="connsiteY23" fmla="*/ 1178281 h 1797560"/>
                  <a:gd name="connsiteX24" fmla="*/ 2 w 942627"/>
                  <a:gd name="connsiteY24" fmla="*/ 1177598 h 1797560"/>
                  <a:gd name="connsiteX25" fmla="*/ 682 w 942627"/>
                  <a:gd name="connsiteY25" fmla="*/ 1177907 h 1797560"/>
                  <a:gd name="connsiteX26" fmla="*/ 1376 w 942627"/>
                  <a:gd name="connsiteY26" fmla="*/ 1178222 h 1797560"/>
                  <a:gd name="connsiteX27" fmla="*/ 2900 w 942627"/>
                  <a:gd name="connsiteY27" fmla="*/ 701239 h 1797560"/>
                  <a:gd name="connsiteX28" fmla="*/ 2916 w 942627"/>
                  <a:gd name="connsiteY28" fmla="*/ 696405 h 1797560"/>
                  <a:gd name="connsiteX29" fmla="*/ 91303 w 942627"/>
                  <a:gd name="connsiteY29" fmla="*/ 746532 h 1797560"/>
                  <a:gd name="connsiteX30" fmla="*/ 256123 w 942627"/>
                  <a:gd name="connsiteY30" fmla="*/ 752198 h 1797560"/>
                  <a:gd name="connsiteX31" fmla="*/ 257149 w 942627"/>
                  <a:gd name="connsiteY31" fmla="*/ 750435 h 1797560"/>
                  <a:gd name="connsiteX32" fmla="*/ 257479 w 942627"/>
                  <a:gd name="connsiteY32" fmla="*/ 750246 h 1797560"/>
                  <a:gd name="connsiteX33" fmla="*/ 286962 w 942627"/>
                  <a:gd name="connsiteY33" fmla="*/ 654540 h 1797560"/>
                  <a:gd name="connsiteX34" fmla="*/ 3628 w 942627"/>
                  <a:gd name="connsiteY34" fmla="*/ 473410 h 1797560"/>
                  <a:gd name="connsiteX35" fmla="*/ 5126 w 942627"/>
                  <a:gd name="connsiteY35" fmla="*/ 4309 h 1797560"/>
                  <a:gd name="connsiteX36" fmla="*/ 5140 w 942627"/>
                  <a:gd name="connsiteY36" fmla="*/ 0 h 179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2627" h="1797560">
                    <a:moveTo>
                      <a:pt x="5140" y="0"/>
                    </a:moveTo>
                    <a:lnTo>
                      <a:pt x="471363" y="146136"/>
                    </a:lnTo>
                    <a:lnTo>
                      <a:pt x="858135" y="267757"/>
                    </a:lnTo>
                    <a:lnTo>
                      <a:pt x="942525" y="294709"/>
                    </a:lnTo>
                    <a:lnTo>
                      <a:pt x="942627" y="294679"/>
                    </a:lnTo>
                    <a:lnTo>
                      <a:pt x="942620" y="296890"/>
                    </a:lnTo>
                    <a:cubicBezTo>
                      <a:pt x="942565" y="314201"/>
                      <a:pt x="942136" y="448353"/>
                      <a:pt x="938815" y="1488035"/>
                    </a:cubicBezTo>
                    <a:lnTo>
                      <a:pt x="938441" y="1605129"/>
                    </a:lnTo>
                    <a:lnTo>
                      <a:pt x="559519" y="1431983"/>
                    </a:lnTo>
                    <a:lnTo>
                      <a:pt x="560115" y="1434490"/>
                    </a:lnTo>
                    <a:lnTo>
                      <a:pt x="559063" y="1434010"/>
                    </a:lnTo>
                    <a:cubicBezTo>
                      <a:pt x="580788" y="1518117"/>
                      <a:pt x="601449" y="1622256"/>
                      <a:pt x="594708" y="1697796"/>
                    </a:cubicBezTo>
                    <a:lnTo>
                      <a:pt x="584399" y="1746922"/>
                    </a:lnTo>
                    <a:lnTo>
                      <a:pt x="561260" y="1781849"/>
                    </a:lnTo>
                    <a:cubicBezTo>
                      <a:pt x="540887" y="1799242"/>
                      <a:pt x="510364" y="1803391"/>
                      <a:pt x="466399" y="1788214"/>
                    </a:cubicBezTo>
                    <a:cubicBezTo>
                      <a:pt x="362488" y="1753823"/>
                      <a:pt x="332739" y="1671601"/>
                      <a:pt x="334510" y="1584970"/>
                    </a:cubicBezTo>
                    <a:lnTo>
                      <a:pt x="341023" y="1520424"/>
                    </a:lnTo>
                    <a:lnTo>
                      <a:pt x="355102" y="1459154"/>
                    </a:lnTo>
                    <a:cubicBezTo>
                      <a:pt x="366418" y="1419091"/>
                      <a:pt x="380281" y="1383351"/>
                      <a:pt x="391361" y="1357357"/>
                    </a:cubicBezTo>
                    <a:lnTo>
                      <a:pt x="390982" y="1357185"/>
                    </a:lnTo>
                    <a:lnTo>
                      <a:pt x="391736" y="1355277"/>
                    </a:lnTo>
                    <a:cubicBezTo>
                      <a:pt x="238" y="1177775"/>
                      <a:pt x="238" y="1177775"/>
                      <a:pt x="238" y="1177775"/>
                    </a:cubicBezTo>
                    <a:lnTo>
                      <a:pt x="236" y="1178389"/>
                    </a:lnTo>
                    <a:lnTo>
                      <a:pt x="0" y="1178281"/>
                    </a:lnTo>
                    <a:lnTo>
                      <a:pt x="2" y="1177598"/>
                    </a:lnTo>
                    <a:lnTo>
                      <a:pt x="682" y="1177907"/>
                    </a:lnTo>
                    <a:cubicBezTo>
                      <a:pt x="1376" y="1178222"/>
                      <a:pt x="1376" y="1178222"/>
                      <a:pt x="1376" y="1178222"/>
                    </a:cubicBezTo>
                    <a:cubicBezTo>
                      <a:pt x="2537" y="814807"/>
                      <a:pt x="2827" y="723953"/>
                      <a:pt x="2900" y="701239"/>
                    </a:cubicBezTo>
                    <a:lnTo>
                      <a:pt x="2916" y="696405"/>
                    </a:lnTo>
                    <a:lnTo>
                      <a:pt x="91303" y="746532"/>
                    </a:lnTo>
                    <a:cubicBezTo>
                      <a:pt x="154574" y="775388"/>
                      <a:pt x="219642" y="788479"/>
                      <a:pt x="256123" y="752198"/>
                    </a:cubicBezTo>
                    <a:lnTo>
                      <a:pt x="257149" y="750435"/>
                    </a:lnTo>
                    <a:lnTo>
                      <a:pt x="257479" y="750246"/>
                    </a:lnTo>
                    <a:cubicBezTo>
                      <a:pt x="275719" y="732097"/>
                      <a:pt x="286812" y="701598"/>
                      <a:pt x="286962" y="654540"/>
                    </a:cubicBezTo>
                    <a:cubicBezTo>
                      <a:pt x="287691" y="426275"/>
                      <a:pt x="95673" y="449683"/>
                      <a:pt x="3628" y="473410"/>
                    </a:cubicBezTo>
                    <a:cubicBezTo>
                      <a:pt x="4770" y="116000"/>
                      <a:pt x="5055" y="26647"/>
                      <a:pt x="5126" y="4309"/>
                    </a:cubicBezTo>
                    <a:lnTo>
                      <a:pt x="5140" y="0"/>
                    </a:lnTo>
                    <a:close/>
                  </a:path>
                </a:pathLst>
              </a:custGeom>
              <a:solidFill>
                <a:srgbClr val="CA842F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Agility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77061F1-9A93-4C2D-ACE4-CA90277ED997}"/>
                  </a:ext>
                </a:extLst>
              </p:cNvPr>
              <p:cNvSpPr/>
              <p:nvPr/>
            </p:nvSpPr>
            <p:spPr>
              <a:xfrm>
                <a:off x="3915915" y="2723577"/>
                <a:ext cx="934018" cy="2125787"/>
              </a:xfrm>
              <a:custGeom>
                <a:avLst/>
                <a:gdLst>
                  <a:gd name="connsiteX0" fmla="*/ 358512 w 765232"/>
                  <a:gd name="connsiteY0" fmla="*/ 207 h 1741637"/>
                  <a:gd name="connsiteX1" fmla="*/ 410602 w 765232"/>
                  <a:gd name="connsiteY1" fmla="*/ 386897 h 1741637"/>
                  <a:gd name="connsiteX2" fmla="*/ 703358 w 765232"/>
                  <a:gd name="connsiteY2" fmla="*/ 519840 h 1741637"/>
                  <a:gd name="connsiteX3" fmla="*/ 765001 w 765232"/>
                  <a:gd name="connsiteY3" fmla="*/ 547833 h 1741637"/>
                  <a:gd name="connsiteX4" fmla="*/ 764998 w 765232"/>
                  <a:gd name="connsiteY4" fmla="*/ 548589 h 1741637"/>
                  <a:gd name="connsiteX5" fmla="*/ 764995 w 765232"/>
                  <a:gd name="connsiteY5" fmla="*/ 549535 h 1741637"/>
                  <a:gd name="connsiteX6" fmla="*/ 765232 w 765232"/>
                  <a:gd name="connsiteY6" fmla="*/ 549642 h 1741637"/>
                  <a:gd name="connsiteX7" fmla="*/ 764960 w 765232"/>
                  <a:gd name="connsiteY7" fmla="*/ 634774 h 1741637"/>
                  <a:gd name="connsiteX8" fmla="*/ 763655 w 765232"/>
                  <a:gd name="connsiteY8" fmla="*/ 1043142 h 1741637"/>
                  <a:gd name="connsiteX9" fmla="*/ 763652 w 765232"/>
                  <a:gd name="connsiteY9" fmla="*/ 1044060 h 1741637"/>
                  <a:gd name="connsiteX10" fmla="*/ 736662 w 765232"/>
                  <a:gd name="connsiteY10" fmla="*/ 1012096 h 1741637"/>
                  <a:gd name="connsiteX11" fmla="*/ 736021 w 765232"/>
                  <a:gd name="connsiteY11" fmla="*/ 1011435 h 1741637"/>
                  <a:gd name="connsiteX12" fmla="*/ 735970 w 765232"/>
                  <a:gd name="connsiteY12" fmla="*/ 1011374 h 1741637"/>
                  <a:gd name="connsiteX13" fmla="*/ 728333 w 765232"/>
                  <a:gd name="connsiteY13" fmla="*/ 1003498 h 1741637"/>
                  <a:gd name="connsiteX14" fmla="*/ 702879 w 765232"/>
                  <a:gd name="connsiteY14" fmla="*/ 977224 h 1741637"/>
                  <a:gd name="connsiteX15" fmla="*/ 702734 w 765232"/>
                  <a:gd name="connsiteY15" fmla="*/ 977100 h 1741637"/>
                  <a:gd name="connsiteX16" fmla="*/ 702154 w 765232"/>
                  <a:gd name="connsiteY16" fmla="*/ 976502 h 1741637"/>
                  <a:gd name="connsiteX17" fmla="*/ 487784 w 765232"/>
                  <a:gd name="connsiteY17" fmla="*/ 983166 h 1741637"/>
                  <a:gd name="connsiteX18" fmla="*/ 563645 w 765232"/>
                  <a:gd name="connsiteY18" fmla="*/ 1187720 h 1741637"/>
                  <a:gd name="connsiteX19" fmla="*/ 563728 w 765232"/>
                  <a:gd name="connsiteY19" fmla="*/ 1187764 h 1741637"/>
                  <a:gd name="connsiteX20" fmla="*/ 564459 w 765232"/>
                  <a:gd name="connsiteY20" fmla="*/ 1188380 h 1741637"/>
                  <a:gd name="connsiteX21" fmla="*/ 721500 w 765232"/>
                  <a:gd name="connsiteY21" fmla="*/ 1240562 h 1741637"/>
                  <a:gd name="connsiteX22" fmla="*/ 763036 w 765232"/>
                  <a:gd name="connsiteY22" fmla="*/ 1237144 h 1741637"/>
                  <a:gd name="connsiteX23" fmla="*/ 762754 w 765232"/>
                  <a:gd name="connsiteY23" fmla="*/ 1325248 h 1741637"/>
                  <a:gd name="connsiteX24" fmla="*/ 761425 w 765232"/>
                  <a:gd name="connsiteY24" fmla="*/ 1741221 h 1741637"/>
                  <a:gd name="connsiteX25" fmla="*/ 762087 w 765232"/>
                  <a:gd name="connsiteY25" fmla="*/ 1741633 h 1741637"/>
                  <a:gd name="connsiteX26" fmla="*/ 762087 w 765232"/>
                  <a:gd name="connsiteY26" fmla="*/ 1741637 h 1741637"/>
                  <a:gd name="connsiteX27" fmla="*/ 0 w 765232"/>
                  <a:gd name="connsiteY27" fmla="*/ 1270624 h 1741637"/>
                  <a:gd name="connsiteX28" fmla="*/ 3416 w 765232"/>
                  <a:gd name="connsiteY28" fmla="*/ 201377 h 1741637"/>
                  <a:gd name="connsiteX29" fmla="*/ 266893 w 765232"/>
                  <a:gd name="connsiteY29" fmla="*/ 322355 h 1741637"/>
                  <a:gd name="connsiteX30" fmla="*/ 266720 w 765232"/>
                  <a:gd name="connsiteY30" fmla="*/ 321704 h 1741637"/>
                  <a:gd name="connsiteX31" fmla="*/ 267182 w 765232"/>
                  <a:gd name="connsiteY31" fmla="*/ 321916 h 1741637"/>
                  <a:gd name="connsiteX32" fmla="*/ 243828 w 765232"/>
                  <a:gd name="connsiteY32" fmla="*/ 94760 h 1741637"/>
                  <a:gd name="connsiteX33" fmla="*/ 259547 w 765232"/>
                  <a:gd name="connsiteY33" fmla="*/ 53469 h 1741637"/>
                  <a:gd name="connsiteX34" fmla="*/ 287899 w 765232"/>
                  <a:gd name="connsiteY34" fmla="*/ 21603 h 1741637"/>
                  <a:gd name="connsiteX35" fmla="*/ 331866 w 765232"/>
                  <a:gd name="connsiteY35" fmla="*/ 2228 h 1741637"/>
                  <a:gd name="connsiteX36" fmla="*/ 358512 w 765232"/>
                  <a:gd name="connsiteY36" fmla="*/ 207 h 174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65232" h="1741637">
                    <a:moveTo>
                      <a:pt x="358512" y="207"/>
                    </a:moveTo>
                    <a:cubicBezTo>
                      <a:pt x="482568" y="8902"/>
                      <a:pt x="470900" y="289521"/>
                      <a:pt x="410602" y="386897"/>
                    </a:cubicBezTo>
                    <a:cubicBezTo>
                      <a:pt x="410602" y="386897"/>
                      <a:pt x="410602" y="386897"/>
                      <a:pt x="703358" y="519840"/>
                    </a:cubicBezTo>
                    <a:lnTo>
                      <a:pt x="765001" y="547833"/>
                    </a:lnTo>
                    <a:lnTo>
                      <a:pt x="764998" y="548589"/>
                    </a:lnTo>
                    <a:cubicBezTo>
                      <a:pt x="764995" y="549535"/>
                      <a:pt x="764995" y="549535"/>
                      <a:pt x="764995" y="549535"/>
                    </a:cubicBezTo>
                    <a:lnTo>
                      <a:pt x="765232" y="549642"/>
                    </a:lnTo>
                    <a:lnTo>
                      <a:pt x="764960" y="634774"/>
                    </a:lnTo>
                    <a:cubicBezTo>
                      <a:pt x="763827" y="989534"/>
                      <a:pt x="763675" y="1036835"/>
                      <a:pt x="763655" y="1043142"/>
                    </a:cubicBezTo>
                    <a:lnTo>
                      <a:pt x="763652" y="1044060"/>
                    </a:lnTo>
                    <a:lnTo>
                      <a:pt x="736662" y="1012096"/>
                    </a:lnTo>
                    <a:lnTo>
                      <a:pt x="736021" y="1011435"/>
                    </a:lnTo>
                    <a:lnTo>
                      <a:pt x="735970" y="1011374"/>
                    </a:lnTo>
                    <a:lnTo>
                      <a:pt x="728333" y="1003498"/>
                    </a:lnTo>
                    <a:lnTo>
                      <a:pt x="702879" y="977224"/>
                    </a:lnTo>
                    <a:lnTo>
                      <a:pt x="702734" y="977100"/>
                    </a:lnTo>
                    <a:lnTo>
                      <a:pt x="702154" y="976502"/>
                    </a:lnTo>
                    <a:cubicBezTo>
                      <a:pt x="629787" y="907727"/>
                      <a:pt x="533191" y="854081"/>
                      <a:pt x="487784" y="983166"/>
                    </a:cubicBezTo>
                    <a:cubicBezTo>
                      <a:pt x="453480" y="1075208"/>
                      <a:pt x="498268" y="1144455"/>
                      <a:pt x="563645" y="1187720"/>
                    </a:cubicBezTo>
                    <a:lnTo>
                      <a:pt x="563728" y="1187764"/>
                    </a:lnTo>
                    <a:lnTo>
                      <a:pt x="564459" y="1188380"/>
                    </a:lnTo>
                    <a:cubicBezTo>
                      <a:pt x="613455" y="1220826"/>
                      <a:pt x="674024" y="1238669"/>
                      <a:pt x="721500" y="1240562"/>
                    </a:cubicBezTo>
                    <a:lnTo>
                      <a:pt x="763036" y="1237144"/>
                    </a:lnTo>
                    <a:lnTo>
                      <a:pt x="762754" y="1325248"/>
                    </a:lnTo>
                    <a:cubicBezTo>
                      <a:pt x="761425" y="1741221"/>
                      <a:pt x="761425" y="1741221"/>
                      <a:pt x="761425" y="1741221"/>
                    </a:cubicBezTo>
                    <a:lnTo>
                      <a:pt x="762087" y="1741633"/>
                    </a:lnTo>
                    <a:lnTo>
                      <a:pt x="762087" y="1741637"/>
                    </a:lnTo>
                    <a:cubicBezTo>
                      <a:pt x="762087" y="1741637"/>
                      <a:pt x="762087" y="1741637"/>
                      <a:pt x="0" y="1270624"/>
                    </a:cubicBezTo>
                    <a:cubicBezTo>
                      <a:pt x="0" y="1270624"/>
                      <a:pt x="0" y="1270624"/>
                      <a:pt x="3416" y="201377"/>
                    </a:cubicBezTo>
                    <a:cubicBezTo>
                      <a:pt x="3416" y="201377"/>
                      <a:pt x="3416" y="201377"/>
                      <a:pt x="266893" y="322355"/>
                    </a:cubicBezTo>
                    <a:lnTo>
                      <a:pt x="266720" y="321704"/>
                    </a:lnTo>
                    <a:lnTo>
                      <a:pt x="267182" y="321916"/>
                    </a:lnTo>
                    <a:cubicBezTo>
                      <a:pt x="252374" y="269322"/>
                      <a:pt x="226764" y="169752"/>
                      <a:pt x="243828" y="94760"/>
                    </a:cubicBezTo>
                    <a:lnTo>
                      <a:pt x="259547" y="53469"/>
                    </a:lnTo>
                    <a:lnTo>
                      <a:pt x="287899" y="21603"/>
                    </a:lnTo>
                    <a:cubicBezTo>
                      <a:pt x="299850" y="12826"/>
                      <a:pt x="314363" y="6177"/>
                      <a:pt x="331866" y="2228"/>
                    </a:cubicBezTo>
                    <a:cubicBezTo>
                      <a:pt x="341369" y="256"/>
                      <a:pt x="350242" y="-373"/>
                      <a:pt x="358512" y="207"/>
                    </a:cubicBezTo>
                    <a:close/>
                  </a:path>
                </a:pathLst>
              </a:custGeom>
              <a:solidFill>
                <a:srgbClr val="002060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Innovation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91B2E7D-26CE-4D04-8C1D-3C0B11E6ED32}"/>
                  </a:ext>
                </a:extLst>
              </p:cNvPr>
              <p:cNvSpPr/>
              <p:nvPr/>
            </p:nvSpPr>
            <p:spPr>
              <a:xfrm>
                <a:off x="6887252" y="3005312"/>
                <a:ext cx="1306391" cy="1831960"/>
              </a:xfrm>
              <a:custGeom>
                <a:avLst/>
                <a:gdLst>
                  <a:gd name="connsiteX0" fmla="*/ 280249 w 1070314"/>
                  <a:gd name="connsiteY0" fmla="*/ 0 h 1567586"/>
                  <a:gd name="connsiteX1" fmla="*/ 280211 w 1070314"/>
                  <a:gd name="connsiteY1" fmla="*/ 11905 h 1567586"/>
                  <a:gd name="connsiteX2" fmla="*/ 279277 w 1070314"/>
                  <a:gd name="connsiteY2" fmla="*/ 304172 h 1567586"/>
                  <a:gd name="connsiteX3" fmla="*/ 278990 w 1070314"/>
                  <a:gd name="connsiteY3" fmla="*/ 394242 h 1567586"/>
                  <a:gd name="connsiteX4" fmla="*/ 283450 w 1070314"/>
                  <a:gd name="connsiteY4" fmla="*/ 392424 h 1567586"/>
                  <a:gd name="connsiteX5" fmla="*/ 657675 w 1070314"/>
                  <a:gd name="connsiteY5" fmla="*/ 239989 h 1567586"/>
                  <a:gd name="connsiteX6" fmla="*/ 651985 w 1070314"/>
                  <a:gd name="connsiteY6" fmla="*/ 257742 h 1567586"/>
                  <a:gd name="connsiteX7" fmla="*/ 642403 w 1070314"/>
                  <a:gd name="connsiteY7" fmla="*/ 287661 h 1567586"/>
                  <a:gd name="connsiteX8" fmla="*/ 628766 w 1070314"/>
                  <a:gd name="connsiteY8" fmla="*/ 340711 h 1567586"/>
                  <a:gd name="connsiteX9" fmla="*/ 732560 w 1070314"/>
                  <a:gd name="connsiteY9" fmla="*/ 568393 h 1567586"/>
                  <a:gd name="connsiteX10" fmla="*/ 825271 w 1070314"/>
                  <a:gd name="connsiteY10" fmla="*/ 522161 h 1567586"/>
                  <a:gd name="connsiteX11" fmla="*/ 843063 w 1070314"/>
                  <a:gd name="connsiteY11" fmla="*/ 475613 h 1567586"/>
                  <a:gd name="connsiteX12" fmla="*/ 846812 w 1070314"/>
                  <a:gd name="connsiteY12" fmla="*/ 419392 h 1567586"/>
                  <a:gd name="connsiteX13" fmla="*/ 793609 w 1070314"/>
                  <a:gd name="connsiteY13" fmla="*/ 184628 h 1567586"/>
                  <a:gd name="connsiteX14" fmla="*/ 793812 w 1070314"/>
                  <a:gd name="connsiteY14" fmla="*/ 184542 h 1567586"/>
                  <a:gd name="connsiteX15" fmla="*/ 793746 w 1070314"/>
                  <a:gd name="connsiteY15" fmla="*/ 184336 h 1567586"/>
                  <a:gd name="connsiteX16" fmla="*/ 981427 w 1070314"/>
                  <a:gd name="connsiteY16" fmla="*/ 104513 h 1567586"/>
                  <a:gd name="connsiteX17" fmla="*/ 1039759 w 1070314"/>
                  <a:gd name="connsiteY17" fmla="*/ 79704 h 1567586"/>
                  <a:gd name="connsiteX18" fmla="*/ 1058985 w 1070314"/>
                  <a:gd name="connsiteY18" fmla="*/ 71508 h 1567586"/>
                  <a:gd name="connsiteX19" fmla="*/ 1070314 w 1070314"/>
                  <a:gd name="connsiteY19" fmla="*/ 66679 h 1567586"/>
                  <a:gd name="connsiteX20" fmla="*/ 1070314 w 1070314"/>
                  <a:gd name="connsiteY20" fmla="*/ 66708 h 1567586"/>
                  <a:gd name="connsiteX21" fmla="*/ 1070314 w 1070314"/>
                  <a:gd name="connsiteY21" fmla="*/ 703623 h 1567586"/>
                  <a:gd name="connsiteX22" fmla="*/ 1070314 w 1070314"/>
                  <a:gd name="connsiteY22" fmla="*/ 1097981 h 1567586"/>
                  <a:gd name="connsiteX23" fmla="*/ 1069046 w 1070314"/>
                  <a:gd name="connsiteY23" fmla="*/ 1098729 h 1567586"/>
                  <a:gd name="connsiteX24" fmla="*/ 273764 w 1070314"/>
                  <a:gd name="connsiteY24" fmla="*/ 1567586 h 1567586"/>
                  <a:gd name="connsiteX25" fmla="*/ 273765 w 1070314"/>
                  <a:gd name="connsiteY25" fmla="*/ 1567322 h 1567586"/>
                  <a:gd name="connsiteX26" fmla="*/ 274217 w 1070314"/>
                  <a:gd name="connsiteY26" fmla="*/ 1567056 h 1567586"/>
                  <a:gd name="connsiteX27" fmla="*/ 275460 w 1070314"/>
                  <a:gd name="connsiteY27" fmla="*/ 1178029 h 1567586"/>
                  <a:gd name="connsiteX28" fmla="*/ 275478 w 1070314"/>
                  <a:gd name="connsiteY28" fmla="*/ 1172218 h 1567586"/>
                  <a:gd name="connsiteX29" fmla="*/ 273764 w 1070314"/>
                  <a:gd name="connsiteY29" fmla="*/ 1173228 h 1567586"/>
                  <a:gd name="connsiteX30" fmla="*/ 273765 w 1070314"/>
                  <a:gd name="connsiteY30" fmla="*/ 1172964 h 1567586"/>
                  <a:gd name="connsiteX31" fmla="*/ 274217 w 1070314"/>
                  <a:gd name="connsiteY31" fmla="*/ 1172698 h 1567586"/>
                  <a:gd name="connsiteX32" fmla="*/ 274372 w 1070314"/>
                  <a:gd name="connsiteY32" fmla="*/ 1124319 h 1567586"/>
                  <a:gd name="connsiteX33" fmla="*/ 232332 w 1070314"/>
                  <a:gd name="connsiteY33" fmla="*/ 1186256 h 1567586"/>
                  <a:gd name="connsiteX34" fmla="*/ 16282 w 1070314"/>
                  <a:gd name="connsiteY34" fmla="*/ 1049545 h 1567586"/>
                  <a:gd name="connsiteX35" fmla="*/ 47324 w 1070314"/>
                  <a:gd name="connsiteY35" fmla="*/ 988643 h 1567586"/>
                  <a:gd name="connsiteX36" fmla="*/ 81829 w 1070314"/>
                  <a:gd name="connsiteY36" fmla="*/ 945184 h 1567586"/>
                  <a:gd name="connsiteX37" fmla="*/ 240647 w 1070314"/>
                  <a:gd name="connsiteY37" fmla="*/ 888888 h 1567586"/>
                  <a:gd name="connsiteX38" fmla="*/ 275104 w 1070314"/>
                  <a:gd name="connsiteY38" fmla="*/ 895024 h 1567586"/>
                  <a:gd name="connsiteX39" fmla="*/ 275291 w 1070314"/>
                  <a:gd name="connsiteY39" fmla="*/ 836642 h 1567586"/>
                  <a:gd name="connsiteX40" fmla="*/ 275637 w 1070314"/>
                  <a:gd name="connsiteY40" fmla="*/ 728096 h 1567586"/>
                  <a:gd name="connsiteX41" fmla="*/ 275380 w 1070314"/>
                  <a:gd name="connsiteY41" fmla="*/ 728475 h 1567586"/>
                  <a:gd name="connsiteX42" fmla="*/ 232332 w 1070314"/>
                  <a:gd name="connsiteY42" fmla="*/ 791898 h 1567586"/>
                  <a:gd name="connsiteX43" fmla="*/ 16282 w 1070314"/>
                  <a:gd name="connsiteY43" fmla="*/ 655187 h 1567586"/>
                  <a:gd name="connsiteX44" fmla="*/ 47324 w 1070314"/>
                  <a:gd name="connsiteY44" fmla="*/ 594285 h 1567586"/>
                  <a:gd name="connsiteX45" fmla="*/ 81829 w 1070314"/>
                  <a:gd name="connsiteY45" fmla="*/ 550826 h 1567586"/>
                  <a:gd name="connsiteX46" fmla="*/ 275912 w 1070314"/>
                  <a:gd name="connsiteY46" fmla="*/ 500810 h 1567586"/>
                  <a:gd name="connsiteX47" fmla="*/ 275915 w 1070314"/>
                  <a:gd name="connsiteY47" fmla="*/ 499833 h 1567586"/>
                  <a:gd name="connsiteX48" fmla="*/ 275916 w 1070314"/>
                  <a:gd name="connsiteY48" fmla="*/ 499733 h 1567586"/>
                  <a:gd name="connsiteX49" fmla="*/ 276366 w 1070314"/>
                  <a:gd name="connsiteY49" fmla="*/ 499827 h 1567586"/>
                  <a:gd name="connsiteX50" fmla="*/ 277941 w 1070314"/>
                  <a:gd name="connsiteY50" fmla="*/ 6976 h 1567586"/>
                  <a:gd name="connsiteX51" fmla="*/ 277961 w 1070314"/>
                  <a:gd name="connsiteY51" fmla="*/ 934 h 1567586"/>
                  <a:gd name="connsiteX0" fmla="*/ 277961 w 1070314"/>
                  <a:gd name="connsiteY0" fmla="*/ 0 h 1566652"/>
                  <a:gd name="connsiteX1" fmla="*/ 280211 w 1070314"/>
                  <a:gd name="connsiteY1" fmla="*/ 10971 h 1566652"/>
                  <a:gd name="connsiteX2" fmla="*/ 279277 w 1070314"/>
                  <a:gd name="connsiteY2" fmla="*/ 303238 h 1566652"/>
                  <a:gd name="connsiteX3" fmla="*/ 278990 w 1070314"/>
                  <a:gd name="connsiteY3" fmla="*/ 393308 h 1566652"/>
                  <a:gd name="connsiteX4" fmla="*/ 283450 w 1070314"/>
                  <a:gd name="connsiteY4" fmla="*/ 391490 h 1566652"/>
                  <a:gd name="connsiteX5" fmla="*/ 657675 w 1070314"/>
                  <a:gd name="connsiteY5" fmla="*/ 239055 h 1566652"/>
                  <a:gd name="connsiteX6" fmla="*/ 651985 w 1070314"/>
                  <a:gd name="connsiteY6" fmla="*/ 256808 h 1566652"/>
                  <a:gd name="connsiteX7" fmla="*/ 642403 w 1070314"/>
                  <a:gd name="connsiteY7" fmla="*/ 286727 h 1566652"/>
                  <a:gd name="connsiteX8" fmla="*/ 628766 w 1070314"/>
                  <a:gd name="connsiteY8" fmla="*/ 339777 h 1566652"/>
                  <a:gd name="connsiteX9" fmla="*/ 732560 w 1070314"/>
                  <a:gd name="connsiteY9" fmla="*/ 567459 h 1566652"/>
                  <a:gd name="connsiteX10" fmla="*/ 825271 w 1070314"/>
                  <a:gd name="connsiteY10" fmla="*/ 521227 h 1566652"/>
                  <a:gd name="connsiteX11" fmla="*/ 843063 w 1070314"/>
                  <a:gd name="connsiteY11" fmla="*/ 474679 h 1566652"/>
                  <a:gd name="connsiteX12" fmla="*/ 846812 w 1070314"/>
                  <a:gd name="connsiteY12" fmla="*/ 418458 h 1566652"/>
                  <a:gd name="connsiteX13" fmla="*/ 793609 w 1070314"/>
                  <a:gd name="connsiteY13" fmla="*/ 183694 h 1566652"/>
                  <a:gd name="connsiteX14" fmla="*/ 793812 w 1070314"/>
                  <a:gd name="connsiteY14" fmla="*/ 183608 h 1566652"/>
                  <a:gd name="connsiteX15" fmla="*/ 793746 w 1070314"/>
                  <a:gd name="connsiteY15" fmla="*/ 183402 h 1566652"/>
                  <a:gd name="connsiteX16" fmla="*/ 981427 w 1070314"/>
                  <a:gd name="connsiteY16" fmla="*/ 103579 h 1566652"/>
                  <a:gd name="connsiteX17" fmla="*/ 1039759 w 1070314"/>
                  <a:gd name="connsiteY17" fmla="*/ 78770 h 1566652"/>
                  <a:gd name="connsiteX18" fmla="*/ 1058985 w 1070314"/>
                  <a:gd name="connsiteY18" fmla="*/ 70574 h 1566652"/>
                  <a:gd name="connsiteX19" fmla="*/ 1070314 w 1070314"/>
                  <a:gd name="connsiteY19" fmla="*/ 65745 h 1566652"/>
                  <a:gd name="connsiteX20" fmla="*/ 1070314 w 1070314"/>
                  <a:gd name="connsiteY20" fmla="*/ 65774 h 1566652"/>
                  <a:gd name="connsiteX21" fmla="*/ 1070314 w 1070314"/>
                  <a:gd name="connsiteY21" fmla="*/ 702689 h 1566652"/>
                  <a:gd name="connsiteX22" fmla="*/ 1070314 w 1070314"/>
                  <a:gd name="connsiteY22" fmla="*/ 1097047 h 1566652"/>
                  <a:gd name="connsiteX23" fmla="*/ 1069046 w 1070314"/>
                  <a:gd name="connsiteY23" fmla="*/ 1097795 h 1566652"/>
                  <a:gd name="connsiteX24" fmla="*/ 273764 w 1070314"/>
                  <a:gd name="connsiteY24" fmla="*/ 1566652 h 1566652"/>
                  <a:gd name="connsiteX25" fmla="*/ 273765 w 1070314"/>
                  <a:gd name="connsiteY25" fmla="*/ 1566388 h 1566652"/>
                  <a:gd name="connsiteX26" fmla="*/ 274217 w 1070314"/>
                  <a:gd name="connsiteY26" fmla="*/ 1566122 h 1566652"/>
                  <a:gd name="connsiteX27" fmla="*/ 275460 w 1070314"/>
                  <a:gd name="connsiteY27" fmla="*/ 1177095 h 1566652"/>
                  <a:gd name="connsiteX28" fmla="*/ 275478 w 1070314"/>
                  <a:gd name="connsiteY28" fmla="*/ 1171284 h 1566652"/>
                  <a:gd name="connsiteX29" fmla="*/ 273764 w 1070314"/>
                  <a:gd name="connsiteY29" fmla="*/ 1172294 h 1566652"/>
                  <a:gd name="connsiteX30" fmla="*/ 273765 w 1070314"/>
                  <a:gd name="connsiteY30" fmla="*/ 1172030 h 1566652"/>
                  <a:gd name="connsiteX31" fmla="*/ 274217 w 1070314"/>
                  <a:gd name="connsiteY31" fmla="*/ 1171764 h 1566652"/>
                  <a:gd name="connsiteX32" fmla="*/ 274372 w 1070314"/>
                  <a:gd name="connsiteY32" fmla="*/ 1123385 h 1566652"/>
                  <a:gd name="connsiteX33" fmla="*/ 232332 w 1070314"/>
                  <a:gd name="connsiteY33" fmla="*/ 1185322 h 1566652"/>
                  <a:gd name="connsiteX34" fmla="*/ 16282 w 1070314"/>
                  <a:gd name="connsiteY34" fmla="*/ 1048611 h 1566652"/>
                  <a:gd name="connsiteX35" fmla="*/ 47324 w 1070314"/>
                  <a:gd name="connsiteY35" fmla="*/ 987709 h 1566652"/>
                  <a:gd name="connsiteX36" fmla="*/ 81829 w 1070314"/>
                  <a:gd name="connsiteY36" fmla="*/ 944250 h 1566652"/>
                  <a:gd name="connsiteX37" fmla="*/ 240647 w 1070314"/>
                  <a:gd name="connsiteY37" fmla="*/ 887954 h 1566652"/>
                  <a:gd name="connsiteX38" fmla="*/ 275104 w 1070314"/>
                  <a:gd name="connsiteY38" fmla="*/ 894090 h 1566652"/>
                  <a:gd name="connsiteX39" fmla="*/ 275291 w 1070314"/>
                  <a:gd name="connsiteY39" fmla="*/ 835708 h 1566652"/>
                  <a:gd name="connsiteX40" fmla="*/ 275637 w 1070314"/>
                  <a:gd name="connsiteY40" fmla="*/ 727162 h 1566652"/>
                  <a:gd name="connsiteX41" fmla="*/ 275380 w 1070314"/>
                  <a:gd name="connsiteY41" fmla="*/ 727541 h 1566652"/>
                  <a:gd name="connsiteX42" fmla="*/ 232332 w 1070314"/>
                  <a:gd name="connsiteY42" fmla="*/ 790964 h 1566652"/>
                  <a:gd name="connsiteX43" fmla="*/ 16282 w 1070314"/>
                  <a:gd name="connsiteY43" fmla="*/ 654253 h 1566652"/>
                  <a:gd name="connsiteX44" fmla="*/ 47324 w 1070314"/>
                  <a:gd name="connsiteY44" fmla="*/ 593351 h 1566652"/>
                  <a:gd name="connsiteX45" fmla="*/ 81829 w 1070314"/>
                  <a:gd name="connsiteY45" fmla="*/ 549892 h 1566652"/>
                  <a:gd name="connsiteX46" fmla="*/ 275912 w 1070314"/>
                  <a:gd name="connsiteY46" fmla="*/ 499876 h 1566652"/>
                  <a:gd name="connsiteX47" fmla="*/ 275915 w 1070314"/>
                  <a:gd name="connsiteY47" fmla="*/ 498899 h 1566652"/>
                  <a:gd name="connsiteX48" fmla="*/ 275916 w 1070314"/>
                  <a:gd name="connsiteY48" fmla="*/ 498799 h 1566652"/>
                  <a:gd name="connsiteX49" fmla="*/ 276366 w 1070314"/>
                  <a:gd name="connsiteY49" fmla="*/ 498893 h 1566652"/>
                  <a:gd name="connsiteX50" fmla="*/ 277941 w 1070314"/>
                  <a:gd name="connsiteY50" fmla="*/ 6042 h 1566652"/>
                  <a:gd name="connsiteX51" fmla="*/ 277961 w 1070314"/>
                  <a:gd name="connsiteY51" fmla="*/ 0 h 1566652"/>
                  <a:gd name="connsiteX0" fmla="*/ 277941 w 1070314"/>
                  <a:gd name="connsiteY0" fmla="*/ 47799 h 1608409"/>
                  <a:gd name="connsiteX1" fmla="*/ 280211 w 1070314"/>
                  <a:gd name="connsiteY1" fmla="*/ 52728 h 1608409"/>
                  <a:gd name="connsiteX2" fmla="*/ 279277 w 1070314"/>
                  <a:gd name="connsiteY2" fmla="*/ 344995 h 1608409"/>
                  <a:gd name="connsiteX3" fmla="*/ 278990 w 1070314"/>
                  <a:gd name="connsiteY3" fmla="*/ 435065 h 1608409"/>
                  <a:gd name="connsiteX4" fmla="*/ 283450 w 1070314"/>
                  <a:gd name="connsiteY4" fmla="*/ 433247 h 1608409"/>
                  <a:gd name="connsiteX5" fmla="*/ 657675 w 1070314"/>
                  <a:gd name="connsiteY5" fmla="*/ 280812 h 1608409"/>
                  <a:gd name="connsiteX6" fmla="*/ 651985 w 1070314"/>
                  <a:gd name="connsiteY6" fmla="*/ 298565 h 1608409"/>
                  <a:gd name="connsiteX7" fmla="*/ 642403 w 1070314"/>
                  <a:gd name="connsiteY7" fmla="*/ 328484 h 1608409"/>
                  <a:gd name="connsiteX8" fmla="*/ 628766 w 1070314"/>
                  <a:gd name="connsiteY8" fmla="*/ 381534 h 1608409"/>
                  <a:gd name="connsiteX9" fmla="*/ 732560 w 1070314"/>
                  <a:gd name="connsiteY9" fmla="*/ 609216 h 1608409"/>
                  <a:gd name="connsiteX10" fmla="*/ 825271 w 1070314"/>
                  <a:gd name="connsiteY10" fmla="*/ 562984 h 1608409"/>
                  <a:gd name="connsiteX11" fmla="*/ 843063 w 1070314"/>
                  <a:gd name="connsiteY11" fmla="*/ 516436 h 1608409"/>
                  <a:gd name="connsiteX12" fmla="*/ 846812 w 1070314"/>
                  <a:gd name="connsiteY12" fmla="*/ 460215 h 1608409"/>
                  <a:gd name="connsiteX13" fmla="*/ 793609 w 1070314"/>
                  <a:gd name="connsiteY13" fmla="*/ 225451 h 1608409"/>
                  <a:gd name="connsiteX14" fmla="*/ 793812 w 1070314"/>
                  <a:gd name="connsiteY14" fmla="*/ 225365 h 1608409"/>
                  <a:gd name="connsiteX15" fmla="*/ 793746 w 1070314"/>
                  <a:gd name="connsiteY15" fmla="*/ 225159 h 1608409"/>
                  <a:gd name="connsiteX16" fmla="*/ 981427 w 1070314"/>
                  <a:gd name="connsiteY16" fmla="*/ 145336 h 1608409"/>
                  <a:gd name="connsiteX17" fmla="*/ 1039759 w 1070314"/>
                  <a:gd name="connsiteY17" fmla="*/ 120527 h 1608409"/>
                  <a:gd name="connsiteX18" fmla="*/ 1058985 w 1070314"/>
                  <a:gd name="connsiteY18" fmla="*/ 112331 h 1608409"/>
                  <a:gd name="connsiteX19" fmla="*/ 1070314 w 1070314"/>
                  <a:gd name="connsiteY19" fmla="*/ 107502 h 1608409"/>
                  <a:gd name="connsiteX20" fmla="*/ 1070314 w 1070314"/>
                  <a:gd name="connsiteY20" fmla="*/ 107531 h 1608409"/>
                  <a:gd name="connsiteX21" fmla="*/ 1070314 w 1070314"/>
                  <a:gd name="connsiteY21" fmla="*/ 744446 h 1608409"/>
                  <a:gd name="connsiteX22" fmla="*/ 1070314 w 1070314"/>
                  <a:gd name="connsiteY22" fmla="*/ 1138804 h 1608409"/>
                  <a:gd name="connsiteX23" fmla="*/ 1069046 w 1070314"/>
                  <a:gd name="connsiteY23" fmla="*/ 1139552 h 1608409"/>
                  <a:gd name="connsiteX24" fmla="*/ 273764 w 1070314"/>
                  <a:gd name="connsiteY24" fmla="*/ 1608409 h 1608409"/>
                  <a:gd name="connsiteX25" fmla="*/ 273765 w 1070314"/>
                  <a:gd name="connsiteY25" fmla="*/ 1608145 h 1608409"/>
                  <a:gd name="connsiteX26" fmla="*/ 274217 w 1070314"/>
                  <a:gd name="connsiteY26" fmla="*/ 1607879 h 1608409"/>
                  <a:gd name="connsiteX27" fmla="*/ 275460 w 1070314"/>
                  <a:gd name="connsiteY27" fmla="*/ 1218852 h 1608409"/>
                  <a:gd name="connsiteX28" fmla="*/ 275478 w 1070314"/>
                  <a:gd name="connsiteY28" fmla="*/ 1213041 h 1608409"/>
                  <a:gd name="connsiteX29" fmla="*/ 273764 w 1070314"/>
                  <a:gd name="connsiteY29" fmla="*/ 1214051 h 1608409"/>
                  <a:gd name="connsiteX30" fmla="*/ 273765 w 1070314"/>
                  <a:gd name="connsiteY30" fmla="*/ 1213787 h 1608409"/>
                  <a:gd name="connsiteX31" fmla="*/ 274217 w 1070314"/>
                  <a:gd name="connsiteY31" fmla="*/ 1213521 h 1608409"/>
                  <a:gd name="connsiteX32" fmla="*/ 274372 w 1070314"/>
                  <a:gd name="connsiteY32" fmla="*/ 1165142 h 1608409"/>
                  <a:gd name="connsiteX33" fmla="*/ 232332 w 1070314"/>
                  <a:gd name="connsiteY33" fmla="*/ 1227079 h 1608409"/>
                  <a:gd name="connsiteX34" fmla="*/ 16282 w 1070314"/>
                  <a:gd name="connsiteY34" fmla="*/ 1090368 h 1608409"/>
                  <a:gd name="connsiteX35" fmla="*/ 47324 w 1070314"/>
                  <a:gd name="connsiteY35" fmla="*/ 1029466 h 1608409"/>
                  <a:gd name="connsiteX36" fmla="*/ 81829 w 1070314"/>
                  <a:gd name="connsiteY36" fmla="*/ 986007 h 1608409"/>
                  <a:gd name="connsiteX37" fmla="*/ 240647 w 1070314"/>
                  <a:gd name="connsiteY37" fmla="*/ 929711 h 1608409"/>
                  <a:gd name="connsiteX38" fmla="*/ 275104 w 1070314"/>
                  <a:gd name="connsiteY38" fmla="*/ 935847 h 1608409"/>
                  <a:gd name="connsiteX39" fmla="*/ 275291 w 1070314"/>
                  <a:gd name="connsiteY39" fmla="*/ 877465 h 1608409"/>
                  <a:gd name="connsiteX40" fmla="*/ 275637 w 1070314"/>
                  <a:gd name="connsiteY40" fmla="*/ 768919 h 1608409"/>
                  <a:gd name="connsiteX41" fmla="*/ 275380 w 1070314"/>
                  <a:gd name="connsiteY41" fmla="*/ 769298 h 1608409"/>
                  <a:gd name="connsiteX42" fmla="*/ 232332 w 1070314"/>
                  <a:gd name="connsiteY42" fmla="*/ 832721 h 1608409"/>
                  <a:gd name="connsiteX43" fmla="*/ 16282 w 1070314"/>
                  <a:gd name="connsiteY43" fmla="*/ 696010 h 1608409"/>
                  <a:gd name="connsiteX44" fmla="*/ 47324 w 1070314"/>
                  <a:gd name="connsiteY44" fmla="*/ 635108 h 1608409"/>
                  <a:gd name="connsiteX45" fmla="*/ 81829 w 1070314"/>
                  <a:gd name="connsiteY45" fmla="*/ 591649 h 1608409"/>
                  <a:gd name="connsiteX46" fmla="*/ 275912 w 1070314"/>
                  <a:gd name="connsiteY46" fmla="*/ 541633 h 1608409"/>
                  <a:gd name="connsiteX47" fmla="*/ 275915 w 1070314"/>
                  <a:gd name="connsiteY47" fmla="*/ 540656 h 1608409"/>
                  <a:gd name="connsiteX48" fmla="*/ 275916 w 1070314"/>
                  <a:gd name="connsiteY48" fmla="*/ 540556 h 1608409"/>
                  <a:gd name="connsiteX49" fmla="*/ 276366 w 1070314"/>
                  <a:gd name="connsiteY49" fmla="*/ 540650 h 1608409"/>
                  <a:gd name="connsiteX50" fmla="*/ 277941 w 1070314"/>
                  <a:gd name="connsiteY50" fmla="*/ 47799 h 1608409"/>
                  <a:gd name="connsiteX0" fmla="*/ 276366 w 1070314"/>
                  <a:gd name="connsiteY0" fmla="*/ 487922 h 1555681"/>
                  <a:gd name="connsiteX1" fmla="*/ 280211 w 1070314"/>
                  <a:gd name="connsiteY1" fmla="*/ 0 h 1555681"/>
                  <a:gd name="connsiteX2" fmla="*/ 279277 w 1070314"/>
                  <a:gd name="connsiteY2" fmla="*/ 292267 h 1555681"/>
                  <a:gd name="connsiteX3" fmla="*/ 278990 w 1070314"/>
                  <a:gd name="connsiteY3" fmla="*/ 382337 h 1555681"/>
                  <a:gd name="connsiteX4" fmla="*/ 283450 w 1070314"/>
                  <a:gd name="connsiteY4" fmla="*/ 380519 h 1555681"/>
                  <a:gd name="connsiteX5" fmla="*/ 657675 w 1070314"/>
                  <a:gd name="connsiteY5" fmla="*/ 228084 h 1555681"/>
                  <a:gd name="connsiteX6" fmla="*/ 651985 w 1070314"/>
                  <a:gd name="connsiteY6" fmla="*/ 245837 h 1555681"/>
                  <a:gd name="connsiteX7" fmla="*/ 642403 w 1070314"/>
                  <a:gd name="connsiteY7" fmla="*/ 275756 h 1555681"/>
                  <a:gd name="connsiteX8" fmla="*/ 628766 w 1070314"/>
                  <a:gd name="connsiteY8" fmla="*/ 328806 h 1555681"/>
                  <a:gd name="connsiteX9" fmla="*/ 732560 w 1070314"/>
                  <a:gd name="connsiteY9" fmla="*/ 556488 h 1555681"/>
                  <a:gd name="connsiteX10" fmla="*/ 825271 w 1070314"/>
                  <a:gd name="connsiteY10" fmla="*/ 510256 h 1555681"/>
                  <a:gd name="connsiteX11" fmla="*/ 843063 w 1070314"/>
                  <a:gd name="connsiteY11" fmla="*/ 463708 h 1555681"/>
                  <a:gd name="connsiteX12" fmla="*/ 846812 w 1070314"/>
                  <a:gd name="connsiteY12" fmla="*/ 407487 h 1555681"/>
                  <a:gd name="connsiteX13" fmla="*/ 793609 w 1070314"/>
                  <a:gd name="connsiteY13" fmla="*/ 172723 h 1555681"/>
                  <a:gd name="connsiteX14" fmla="*/ 793812 w 1070314"/>
                  <a:gd name="connsiteY14" fmla="*/ 172637 h 1555681"/>
                  <a:gd name="connsiteX15" fmla="*/ 793746 w 1070314"/>
                  <a:gd name="connsiteY15" fmla="*/ 172431 h 1555681"/>
                  <a:gd name="connsiteX16" fmla="*/ 981427 w 1070314"/>
                  <a:gd name="connsiteY16" fmla="*/ 92608 h 1555681"/>
                  <a:gd name="connsiteX17" fmla="*/ 1039759 w 1070314"/>
                  <a:gd name="connsiteY17" fmla="*/ 67799 h 1555681"/>
                  <a:gd name="connsiteX18" fmla="*/ 1058985 w 1070314"/>
                  <a:gd name="connsiteY18" fmla="*/ 59603 h 1555681"/>
                  <a:gd name="connsiteX19" fmla="*/ 1070314 w 1070314"/>
                  <a:gd name="connsiteY19" fmla="*/ 54774 h 1555681"/>
                  <a:gd name="connsiteX20" fmla="*/ 1070314 w 1070314"/>
                  <a:gd name="connsiteY20" fmla="*/ 54803 h 1555681"/>
                  <a:gd name="connsiteX21" fmla="*/ 1070314 w 1070314"/>
                  <a:gd name="connsiteY21" fmla="*/ 691718 h 1555681"/>
                  <a:gd name="connsiteX22" fmla="*/ 1070314 w 1070314"/>
                  <a:gd name="connsiteY22" fmla="*/ 1086076 h 1555681"/>
                  <a:gd name="connsiteX23" fmla="*/ 1069046 w 1070314"/>
                  <a:gd name="connsiteY23" fmla="*/ 1086824 h 1555681"/>
                  <a:gd name="connsiteX24" fmla="*/ 273764 w 1070314"/>
                  <a:gd name="connsiteY24" fmla="*/ 1555681 h 1555681"/>
                  <a:gd name="connsiteX25" fmla="*/ 273765 w 1070314"/>
                  <a:gd name="connsiteY25" fmla="*/ 1555417 h 1555681"/>
                  <a:gd name="connsiteX26" fmla="*/ 274217 w 1070314"/>
                  <a:gd name="connsiteY26" fmla="*/ 1555151 h 1555681"/>
                  <a:gd name="connsiteX27" fmla="*/ 275460 w 1070314"/>
                  <a:gd name="connsiteY27" fmla="*/ 1166124 h 1555681"/>
                  <a:gd name="connsiteX28" fmla="*/ 275478 w 1070314"/>
                  <a:gd name="connsiteY28" fmla="*/ 1160313 h 1555681"/>
                  <a:gd name="connsiteX29" fmla="*/ 273764 w 1070314"/>
                  <a:gd name="connsiteY29" fmla="*/ 1161323 h 1555681"/>
                  <a:gd name="connsiteX30" fmla="*/ 273765 w 1070314"/>
                  <a:gd name="connsiteY30" fmla="*/ 1161059 h 1555681"/>
                  <a:gd name="connsiteX31" fmla="*/ 274217 w 1070314"/>
                  <a:gd name="connsiteY31" fmla="*/ 1160793 h 1555681"/>
                  <a:gd name="connsiteX32" fmla="*/ 274372 w 1070314"/>
                  <a:gd name="connsiteY32" fmla="*/ 1112414 h 1555681"/>
                  <a:gd name="connsiteX33" fmla="*/ 232332 w 1070314"/>
                  <a:gd name="connsiteY33" fmla="*/ 1174351 h 1555681"/>
                  <a:gd name="connsiteX34" fmla="*/ 16282 w 1070314"/>
                  <a:gd name="connsiteY34" fmla="*/ 1037640 h 1555681"/>
                  <a:gd name="connsiteX35" fmla="*/ 47324 w 1070314"/>
                  <a:gd name="connsiteY35" fmla="*/ 976738 h 1555681"/>
                  <a:gd name="connsiteX36" fmla="*/ 81829 w 1070314"/>
                  <a:gd name="connsiteY36" fmla="*/ 933279 h 1555681"/>
                  <a:gd name="connsiteX37" fmla="*/ 240647 w 1070314"/>
                  <a:gd name="connsiteY37" fmla="*/ 876983 h 1555681"/>
                  <a:gd name="connsiteX38" fmla="*/ 275104 w 1070314"/>
                  <a:gd name="connsiteY38" fmla="*/ 883119 h 1555681"/>
                  <a:gd name="connsiteX39" fmla="*/ 275291 w 1070314"/>
                  <a:gd name="connsiteY39" fmla="*/ 824737 h 1555681"/>
                  <a:gd name="connsiteX40" fmla="*/ 275637 w 1070314"/>
                  <a:gd name="connsiteY40" fmla="*/ 716191 h 1555681"/>
                  <a:gd name="connsiteX41" fmla="*/ 275380 w 1070314"/>
                  <a:gd name="connsiteY41" fmla="*/ 716570 h 1555681"/>
                  <a:gd name="connsiteX42" fmla="*/ 232332 w 1070314"/>
                  <a:gd name="connsiteY42" fmla="*/ 779993 h 1555681"/>
                  <a:gd name="connsiteX43" fmla="*/ 16282 w 1070314"/>
                  <a:gd name="connsiteY43" fmla="*/ 643282 h 1555681"/>
                  <a:gd name="connsiteX44" fmla="*/ 47324 w 1070314"/>
                  <a:gd name="connsiteY44" fmla="*/ 582380 h 1555681"/>
                  <a:gd name="connsiteX45" fmla="*/ 81829 w 1070314"/>
                  <a:gd name="connsiteY45" fmla="*/ 538921 h 1555681"/>
                  <a:gd name="connsiteX46" fmla="*/ 275912 w 1070314"/>
                  <a:gd name="connsiteY46" fmla="*/ 488905 h 1555681"/>
                  <a:gd name="connsiteX47" fmla="*/ 275915 w 1070314"/>
                  <a:gd name="connsiteY47" fmla="*/ 487928 h 1555681"/>
                  <a:gd name="connsiteX48" fmla="*/ 275916 w 1070314"/>
                  <a:gd name="connsiteY48" fmla="*/ 487828 h 1555681"/>
                  <a:gd name="connsiteX49" fmla="*/ 276366 w 1070314"/>
                  <a:gd name="connsiteY49" fmla="*/ 487922 h 1555681"/>
                  <a:gd name="connsiteX0" fmla="*/ 276366 w 1070314"/>
                  <a:gd name="connsiteY0" fmla="*/ 433148 h 1500907"/>
                  <a:gd name="connsiteX1" fmla="*/ 279277 w 1070314"/>
                  <a:gd name="connsiteY1" fmla="*/ 237493 h 1500907"/>
                  <a:gd name="connsiteX2" fmla="*/ 278990 w 1070314"/>
                  <a:gd name="connsiteY2" fmla="*/ 327563 h 1500907"/>
                  <a:gd name="connsiteX3" fmla="*/ 283450 w 1070314"/>
                  <a:gd name="connsiteY3" fmla="*/ 325745 h 1500907"/>
                  <a:gd name="connsiteX4" fmla="*/ 657675 w 1070314"/>
                  <a:gd name="connsiteY4" fmla="*/ 173310 h 1500907"/>
                  <a:gd name="connsiteX5" fmla="*/ 651985 w 1070314"/>
                  <a:gd name="connsiteY5" fmla="*/ 191063 h 1500907"/>
                  <a:gd name="connsiteX6" fmla="*/ 642403 w 1070314"/>
                  <a:gd name="connsiteY6" fmla="*/ 220982 h 1500907"/>
                  <a:gd name="connsiteX7" fmla="*/ 628766 w 1070314"/>
                  <a:gd name="connsiteY7" fmla="*/ 274032 h 1500907"/>
                  <a:gd name="connsiteX8" fmla="*/ 732560 w 1070314"/>
                  <a:gd name="connsiteY8" fmla="*/ 501714 h 1500907"/>
                  <a:gd name="connsiteX9" fmla="*/ 825271 w 1070314"/>
                  <a:gd name="connsiteY9" fmla="*/ 455482 h 1500907"/>
                  <a:gd name="connsiteX10" fmla="*/ 843063 w 1070314"/>
                  <a:gd name="connsiteY10" fmla="*/ 408934 h 1500907"/>
                  <a:gd name="connsiteX11" fmla="*/ 846812 w 1070314"/>
                  <a:gd name="connsiteY11" fmla="*/ 352713 h 1500907"/>
                  <a:gd name="connsiteX12" fmla="*/ 793609 w 1070314"/>
                  <a:gd name="connsiteY12" fmla="*/ 117949 h 1500907"/>
                  <a:gd name="connsiteX13" fmla="*/ 793812 w 1070314"/>
                  <a:gd name="connsiteY13" fmla="*/ 117863 h 1500907"/>
                  <a:gd name="connsiteX14" fmla="*/ 793746 w 1070314"/>
                  <a:gd name="connsiteY14" fmla="*/ 117657 h 1500907"/>
                  <a:gd name="connsiteX15" fmla="*/ 981427 w 1070314"/>
                  <a:gd name="connsiteY15" fmla="*/ 37834 h 1500907"/>
                  <a:gd name="connsiteX16" fmla="*/ 1039759 w 1070314"/>
                  <a:gd name="connsiteY16" fmla="*/ 13025 h 1500907"/>
                  <a:gd name="connsiteX17" fmla="*/ 1058985 w 1070314"/>
                  <a:gd name="connsiteY17" fmla="*/ 4829 h 1500907"/>
                  <a:gd name="connsiteX18" fmla="*/ 1070314 w 1070314"/>
                  <a:gd name="connsiteY18" fmla="*/ 0 h 1500907"/>
                  <a:gd name="connsiteX19" fmla="*/ 1070314 w 1070314"/>
                  <a:gd name="connsiteY19" fmla="*/ 29 h 1500907"/>
                  <a:gd name="connsiteX20" fmla="*/ 1070314 w 1070314"/>
                  <a:gd name="connsiteY20" fmla="*/ 636944 h 1500907"/>
                  <a:gd name="connsiteX21" fmla="*/ 1070314 w 1070314"/>
                  <a:gd name="connsiteY21" fmla="*/ 1031302 h 1500907"/>
                  <a:gd name="connsiteX22" fmla="*/ 1069046 w 1070314"/>
                  <a:gd name="connsiteY22" fmla="*/ 1032050 h 1500907"/>
                  <a:gd name="connsiteX23" fmla="*/ 273764 w 1070314"/>
                  <a:gd name="connsiteY23" fmla="*/ 1500907 h 1500907"/>
                  <a:gd name="connsiteX24" fmla="*/ 273765 w 1070314"/>
                  <a:gd name="connsiteY24" fmla="*/ 1500643 h 1500907"/>
                  <a:gd name="connsiteX25" fmla="*/ 274217 w 1070314"/>
                  <a:gd name="connsiteY25" fmla="*/ 1500377 h 1500907"/>
                  <a:gd name="connsiteX26" fmla="*/ 275460 w 1070314"/>
                  <a:gd name="connsiteY26" fmla="*/ 1111350 h 1500907"/>
                  <a:gd name="connsiteX27" fmla="*/ 275478 w 1070314"/>
                  <a:gd name="connsiteY27" fmla="*/ 1105539 h 1500907"/>
                  <a:gd name="connsiteX28" fmla="*/ 273764 w 1070314"/>
                  <a:gd name="connsiteY28" fmla="*/ 1106549 h 1500907"/>
                  <a:gd name="connsiteX29" fmla="*/ 273765 w 1070314"/>
                  <a:gd name="connsiteY29" fmla="*/ 1106285 h 1500907"/>
                  <a:gd name="connsiteX30" fmla="*/ 274217 w 1070314"/>
                  <a:gd name="connsiteY30" fmla="*/ 1106019 h 1500907"/>
                  <a:gd name="connsiteX31" fmla="*/ 274372 w 1070314"/>
                  <a:gd name="connsiteY31" fmla="*/ 1057640 h 1500907"/>
                  <a:gd name="connsiteX32" fmla="*/ 232332 w 1070314"/>
                  <a:gd name="connsiteY32" fmla="*/ 1119577 h 1500907"/>
                  <a:gd name="connsiteX33" fmla="*/ 16282 w 1070314"/>
                  <a:gd name="connsiteY33" fmla="*/ 982866 h 1500907"/>
                  <a:gd name="connsiteX34" fmla="*/ 47324 w 1070314"/>
                  <a:gd name="connsiteY34" fmla="*/ 921964 h 1500907"/>
                  <a:gd name="connsiteX35" fmla="*/ 81829 w 1070314"/>
                  <a:gd name="connsiteY35" fmla="*/ 878505 h 1500907"/>
                  <a:gd name="connsiteX36" fmla="*/ 240647 w 1070314"/>
                  <a:gd name="connsiteY36" fmla="*/ 822209 h 1500907"/>
                  <a:gd name="connsiteX37" fmla="*/ 275104 w 1070314"/>
                  <a:gd name="connsiteY37" fmla="*/ 828345 h 1500907"/>
                  <a:gd name="connsiteX38" fmla="*/ 275291 w 1070314"/>
                  <a:gd name="connsiteY38" fmla="*/ 769963 h 1500907"/>
                  <a:gd name="connsiteX39" fmla="*/ 275637 w 1070314"/>
                  <a:gd name="connsiteY39" fmla="*/ 661417 h 1500907"/>
                  <a:gd name="connsiteX40" fmla="*/ 275380 w 1070314"/>
                  <a:gd name="connsiteY40" fmla="*/ 661796 h 1500907"/>
                  <a:gd name="connsiteX41" fmla="*/ 232332 w 1070314"/>
                  <a:gd name="connsiteY41" fmla="*/ 725219 h 1500907"/>
                  <a:gd name="connsiteX42" fmla="*/ 16282 w 1070314"/>
                  <a:gd name="connsiteY42" fmla="*/ 588508 h 1500907"/>
                  <a:gd name="connsiteX43" fmla="*/ 47324 w 1070314"/>
                  <a:gd name="connsiteY43" fmla="*/ 527606 h 1500907"/>
                  <a:gd name="connsiteX44" fmla="*/ 81829 w 1070314"/>
                  <a:gd name="connsiteY44" fmla="*/ 484147 h 1500907"/>
                  <a:gd name="connsiteX45" fmla="*/ 275912 w 1070314"/>
                  <a:gd name="connsiteY45" fmla="*/ 434131 h 1500907"/>
                  <a:gd name="connsiteX46" fmla="*/ 275915 w 1070314"/>
                  <a:gd name="connsiteY46" fmla="*/ 433154 h 1500907"/>
                  <a:gd name="connsiteX47" fmla="*/ 275916 w 1070314"/>
                  <a:gd name="connsiteY47" fmla="*/ 433054 h 1500907"/>
                  <a:gd name="connsiteX48" fmla="*/ 276366 w 1070314"/>
                  <a:gd name="connsiteY48" fmla="*/ 433148 h 1500907"/>
                  <a:gd name="connsiteX0" fmla="*/ 276366 w 1070314"/>
                  <a:gd name="connsiteY0" fmla="*/ 433148 h 1500907"/>
                  <a:gd name="connsiteX1" fmla="*/ 278990 w 1070314"/>
                  <a:gd name="connsiteY1" fmla="*/ 327563 h 1500907"/>
                  <a:gd name="connsiteX2" fmla="*/ 283450 w 1070314"/>
                  <a:gd name="connsiteY2" fmla="*/ 325745 h 1500907"/>
                  <a:gd name="connsiteX3" fmla="*/ 657675 w 1070314"/>
                  <a:gd name="connsiteY3" fmla="*/ 173310 h 1500907"/>
                  <a:gd name="connsiteX4" fmla="*/ 651985 w 1070314"/>
                  <a:gd name="connsiteY4" fmla="*/ 191063 h 1500907"/>
                  <a:gd name="connsiteX5" fmla="*/ 642403 w 1070314"/>
                  <a:gd name="connsiteY5" fmla="*/ 220982 h 1500907"/>
                  <a:gd name="connsiteX6" fmla="*/ 628766 w 1070314"/>
                  <a:gd name="connsiteY6" fmla="*/ 274032 h 1500907"/>
                  <a:gd name="connsiteX7" fmla="*/ 732560 w 1070314"/>
                  <a:gd name="connsiteY7" fmla="*/ 501714 h 1500907"/>
                  <a:gd name="connsiteX8" fmla="*/ 825271 w 1070314"/>
                  <a:gd name="connsiteY8" fmla="*/ 455482 h 1500907"/>
                  <a:gd name="connsiteX9" fmla="*/ 843063 w 1070314"/>
                  <a:gd name="connsiteY9" fmla="*/ 408934 h 1500907"/>
                  <a:gd name="connsiteX10" fmla="*/ 846812 w 1070314"/>
                  <a:gd name="connsiteY10" fmla="*/ 352713 h 1500907"/>
                  <a:gd name="connsiteX11" fmla="*/ 793609 w 1070314"/>
                  <a:gd name="connsiteY11" fmla="*/ 117949 h 1500907"/>
                  <a:gd name="connsiteX12" fmla="*/ 793812 w 1070314"/>
                  <a:gd name="connsiteY12" fmla="*/ 117863 h 1500907"/>
                  <a:gd name="connsiteX13" fmla="*/ 793746 w 1070314"/>
                  <a:gd name="connsiteY13" fmla="*/ 117657 h 1500907"/>
                  <a:gd name="connsiteX14" fmla="*/ 981427 w 1070314"/>
                  <a:gd name="connsiteY14" fmla="*/ 37834 h 1500907"/>
                  <a:gd name="connsiteX15" fmla="*/ 1039759 w 1070314"/>
                  <a:gd name="connsiteY15" fmla="*/ 13025 h 1500907"/>
                  <a:gd name="connsiteX16" fmla="*/ 1058985 w 1070314"/>
                  <a:gd name="connsiteY16" fmla="*/ 4829 h 1500907"/>
                  <a:gd name="connsiteX17" fmla="*/ 1070314 w 1070314"/>
                  <a:gd name="connsiteY17" fmla="*/ 0 h 1500907"/>
                  <a:gd name="connsiteX18" fmla="*/ 1070314 w 1070314"/>
                  <a:gd name="connsiteY18" fmla="*/ 29 h 1500907"/>
                  <a:gd name="connsiteX19" fmla="*/ 1070314 w 1070314"/>
                  <a:gd name="connsiteY19" fmla="*/ 636944 h 1500907"/>
                  <a:gd name="connsiteX20" fmla="*/ 1070314 w 1070314"/>
                  <a:gd name="connsiteY20" fmla="*/ 1031302 h 1500907"/>
                  <a:gd name="connsiteX21" fmla="*/ 1069046 w 1070314"/>
                  <a:gd name="connsiteY21" fmla="*/ 1032050 h 1500907"/>
                  <a:gd name="connsiteX22" fmla="*/ 273764 w 1070314"/>
                  <a:gd name="connsiteY22" fmla="*/ 1500907 h 1500907"/>
                  <a:gd name="connsiteX23" fmla="*/ 273765 w 1070314"/>
                  <a:gd name="connsiteY23" fmla="*/ 1500643 h 1500907"/>
                  <a:gd name="connsiteX24" fmla="*/ 274217 w 1070314"/>
                  <a:gd name="connsiteY24" fmla="*/ 1500377 h 1500907"/>
                  <a:gd name="connsiteX25" fmla="*/ 275460 w 1070314"/>
                  <a:gd name="connsiteY25" fmla="*/ 1111350 h 1500907"/>
                  <a:gd name="connsiteX26" fmla="*/ 275478 w 1070314"/>
                  <a:gd name="connsiteY26" fmla="*/ 1105539 h 1500907"/>
                  <a:gd name="connsiteX27" fmla="*/ 273764 w 1070314"/>
                  <a:gd name="connsiteY27" fmla="*/ 1106549 h 1500907"/>
                  <a:gd name="connsiteX28" fmla="*/ 273765 w 1070314"/>
                  <a:gd name="connsiteY28" fmla="*/ 1106285 h 1500907"/>
                  <a:gd name="connsiteX29" fmla="*/ 274217 w 1070314"/>
                  <a:gd name="connsiteY29" fmla="*/ 1106019 h 1500907"/>
                  <a:gd name="connsiteX30" fmla="*/ 274372 w 1070314"/>
                  <a:gd name="connsiteY30" fmla="*/ 1057640 h 1500907"/>
                  <a:gd name="connsiteX31" fmla="*/ 232332 w 1070314"/>
                  <a:gd name="connsiteY31" fmla="*/ 1119577 h 1500907"/>
                  <a:gd name="connsiteX32" fmla="*/ 16282 w 1070314"/>
                  <a:gd name="connsiteY32" fmla="*/ 982866 h 1500907"/>
                  <a:gd name="connsiteX33" fmla="*/ 47324 w 1070314"/>
                  <a:gd name="connsiteY33" fmla="*/ 921964 h 1500907"/>
                  <a:gd name="connsiteX34" fmla="*/ 81829 w 1070314"/>
                  <a:gd name="connsiteY34" fmla="*/ 878505 h 1500907"/>
                  <a:gd name="connsiteX35" fmla="*/ 240647 w 1070314"/>
                  <a:gd name="connsiteY35" fmla="*/ 822209 h 1500907"/>
                  <a:gd name="connsiteX36" fmla="*/ 275104 w 1070314"/>
                  <a:gd name="connsiteY36" fmla="*/ 828345 h 1500907"/>
                  <a:gd name="connsiteX37" fmla="*/ 275291 w 1070314"/>
                  <a:gd name="connsiteY37" fmla="*/ 769963 h 1500907"/>
                  <a:gd name="connsiteX38" fmla="*/ 275637 w 1070314"/>
                  <a:gd name="connsiteY38" fmla="*/ 661417 h 1500907"/>
                  <a:gd name="connsiteX39" fmla="*/ 275380 w 1070314"/>
                  <a:gd name="connsiteY39" fmla="*/ 661796 h 1500907"/>
                  <a:gd name="connsiteX40" fmla="*/ 232332 w 1070314"/>
                  <a:gd name="connsiteY40" fmla="*/ 725219 h 1500907"/>
                  <a:gd name="connsiteX41" fmla="*/ 16282 w 1070314"/>
                  <a:gd name="connsiteY41" fmla="*/ 588508 h 1500907"/>
                  <a:gd name="connsiteX42" fmla="*/ 47324 w 1070314"/>
                  <a:gd name="connsiteY42" fmla="*/ 527606 h 1500907"/>
                  <a:gd name="connsiteX43" fmla="*/ 81829 w 1070314"/>
                  <a:gd name="connsiteY43" fmla="*/ 484147 h 1500907"/>
                  <a:gd name="connsiteX44" fmla="*/ 275912 w 1070314"/>
                  <a:gd name="connsiteY44" fmla="*/ 434131 h 1500907"/>
                  <a:gd name="connsiteX45" fmla="*/ 275915 w 1070314"/>
                  <a:gd name="connsiteY45" fmla="*/ 433154 h 1500907"/>
                  <a:gd name="connsiteX46" fmla="*/ 275916 w 1070314"/>
                  <a:gd name="connsiteY46" fmla="*/ 433054 h 1500907"/>
                  <a:gd name="connsiteX47" fmla="*/ 276366 w 1070314"/>
                  <a:gd name="connsiteY47" fmla="*/ 433148 h 150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70314" h="1500907">
                    <a:moveTo>
                      <a:pt x="276366" y="433148"/>
                    </a:moveTo>
                    <a:cubicBezTo>
                      <a:pt x="276878" y="415566"/>
                      <a:pt x="277809" y="345464"/>
                      <a:pt x="278990" y="327563"/>
                    </a:cubicBezTo>
                    <a:lnTo>
                      <a:pt x="283450" y="325745"/>
                    </a:lnTo>
                    <a:lnTo>
                      <a:pt x="657675" y="173310"/>
                    </a:lnTo>
                    <a:lnTo>
                      <a:pt x="651985" y="191063"/>
                    </a:lnTo>
                    <a:lnTo>
                      <a:pt x="642403" y="220982"/>
                    </a:lnTo>
                    <a:lnTo>
                      <a:pt x="628766" y="274032"/>
                    </a:lnTo>
                    <a:cubicBezTo>
                      <a:pt x="604819" y="383522"/>
                      <a:pt x="606670" y="504343"/>
                      <a:pt x="732560" y="501714"/>
                    </a:cubicBezTo>
                    <a:cubicBezTo>
                      <a:pt x="778534" y="499858"/>
                      <a:pt x="807820" y="482442"/>
                      <a:pt x="825271" y="455482"/>
                    </a:cubicBezTo>
                    <a:lnTo>
                      <a:pt x="843063" y="408934"/>
                    </a:lnTo>
                    <a:lnTo>
                      <a:pt x="846812" y="352713"/>
                    </a:lnTo>
                    <a:cubicBezTo>
                      <a:pt x="844067" y="272503"/>
                      <a:pt x="813393" y="178169"/>
                      <a:pt x="793609" y="117949"/>
                    </a:cubicBezTo>
                    <a:lnTo>
                      <a:pt x="793812" y="117863"/>
                    </a:lnTo>
                    <a:cubicBezTo>
                      <a:pt x="793790" y="117794"/>
                      <a:pt x="793768" y="117726"/>
                      <a:pt x="793746" y="117657"/>
                    </a:cubicBezTo>
                    <a:lnTo>
                      <a:pt x="981427" y="37834"/>
                    </a:lnTo>
                    <a:lnTo>
                      <a:pt x="1039759" y="13025"/>
                    </a:lnTo>
                    <a:lnTo>
                      <a:pt x="1058985" y="4829"/>
                    </a:lnTo>
                    <a:lnTo>
                      <a:pt x="1070314" y="0"/>
                    </a:lnTo>
                    <a:lnTo>
                      <a:pt x="1070314" y="29"/>
                    </a:lnTo>
                    <a:lnTo>
                      <a:pt x="1070314" y="636944"/>
                    </a:lnTo>
                    <a:lnTo>
                      <a:pt x="1070314" y="1031302"/>
                    </a:lnTo>
                    <a:lnTo>
                      <a:pt x="1069046" y="1032050"/>
                    </a:lnTo>
                    <a:lnTo>
                      <a:pt x="273764" y="1500907"/>
                    </a:lnTo>
                    <a:cubicBezTo>
                      <a:pt x="273764" y="1500819"/>
                      <a:pt x="273765" y="1500731"/>
                      <a:pt x="273765" y="1500643"/>
                    </a:cubicBezTo>
                    <a:lnTo>
                      <a:pt x="274217" y="1500377"/>
                    </a:lnTo>
                    <a:cubicBezTo>
                      <a:pt x="274927" y="1278076"/>
                      <a:pt x="275282" y="1166926"/>
                      <a:pt x="275460" y="1111350"/>
                    </a:cubicBezTo>
                    <a:lnTo>
                      <a:pt x="275478" y="1105539"/>
                    </a:lnTo>
                    <a:lnTo>
                      <a:pt x="273764" y="1106549"/>
                    </a:lnTo>
                    <a:cubicBezTo>
                      <a:pt x="273764" y="1106461"/>
                      <a:pt x="273765" y="1106373"/>
                      <a:pt x="273765" y="1106285"/>
                    </a:cubicBezTo>
                    <a:lnTo>
                      <a:pt x="274217" y="1106019"/>
                    </a:lnTo>
                    <a:cubicBezTo>
                      <a:pt x="274269" y="1089893"/>
                      <a:pt x="274320" y="1073766"/>
                      <a:pt x="274372" y="1057640"/>
                    </a:cubicBezTo>
                    <a:lnTo>
                      <a:pt x="232332" y="1119577"/>
                    </a:lnTo>
                    <a:cubicBezTo>
                      <a:pt x="120276" y="1239499"/>
                      <a:pt x="-54212" y="1161409"/>
                      <a:pt x="16282" y="982866"/>
                    </a:cubicBezTo>
                    <a:lnTo>
                      <a:pt x="47324" y="921964"/>
                    </a:lnTo>
                    <a:lnTo>
                      <a:pt x="81829" y="878505"/>
                    </a:lnTo>
                    <a:cubicBezTo>
                      <a:pt x="136382" y="823811"/>
                      <a:pt x="198053" y="817903"/>
                      <a:pt x="240647" y="822209"/>
                    </a:cubicBezTo>
                    <a:lnTo>
                      <a:pt x="275104" y="828345"/>
                    </a:lnTo>
                    <a:cubicBezTo>
                      <a:pt x="275166" y="808884"/>
                      <a:pt x="275229" y="789424"/>
                      <a:pt x="275291" y="769963"/>
                    </a:cubicBezTo>
                    <a:cubicBezTo>
                      <a:pt x="275406" y="733781"/>
                      <a:pt x="275522" y="697599"/>
                      <a:pt x="275637" y="661417"/>
                    </a:cubicBezTo>
                    <a:lnTo>
                      <a:pt x="275380" y="661796"/>
                    </a:lnTo>
                    <a:lnTo>
                      <a:pt x="232332" y="725219"/>
                    </a:lnTo>
                    <a:cubicBezTo>
                      <a:pt x="120276" y="845141"/>
                      <a:pt x="-54212" y="767051"/>
                      <a:pt x="16282" y="588508"/>
                    </a:cubicBezTo>
                    <a:lnTo>
                      <a:pt x="47324" y="527606"/>
                    </a:lnTo>
                    <a:lnTo>
                      <a:pt x="81829" y="484147"/>
                    </a:lnTo>
                    <a:cubicBezTo>
                      <a:pt x="154566" y="411221"/>
                      <a:pt x="239958" y="425028"/>
                      <a:pt x="275912" y="434131"/>
                    </a:cubicBezTo>
                    <a:cubicBezTo>
                      <a:pt x="275913" y="433805"/>
                      <a:pt x="275914" y="433480"/>
                      <a:pt x="275915" y="433154"/>
                    </a:cubicBezTo>
                    <a:cubicBezTo>
                      <a:pt x="275915" y="433121"/>
                      <a:pt x="275916" y="433087"/>
                      <a:pt x="275916" y="433054"/>
                    </a:cubicBezTo>
                    <a:lnTo>
                      <a:pt x="276366" y="4331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Emerging Markets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6F748F5-1AE5-49E8-B948-C1CF761C718B}"/>
                  </a:ext>
                </a:extLst>
              </p:cNvPr>
              <p:cNvSpPr/>
              <p:nvPr/>
            </p:nvSpPr>
            <p:spPr>
              <a:xfrm>
                <a:off x="5991157" y="3134358"/>
                <a:ext cx="1234812" cy="2426791"/>
              </a:xfrm>
              <a:custGeom>
                <a:avLst/>
                <a:gdLst>
                  <a:gd name="connsiteX0" fmla="*/ 586168 w 1011670"/>
                  <a:gd name="connsiteY0" fmla="*/ 437 h 1988247"/>
                  <a:gd name="connsiteX1" fmla="*/ 664707 w 1011670"/>
                  <a:gd name="connsiteY1" fmla="*/ 11643 h 1988247"/>
                  <a:gd name="connsiteX2" fmla="*/ 688671 w 1011670"/>
                  <a:gd name="connsiteY2" fmla="*/ 27772 h 1988247"/>
                  <a:gd name="connsiteX3" fmla="*/ 704153 w 1011670"/>
                  <a:gd name="connsiteY3" fmla="*/ 48443 h 1988247"/>
                  <a:gd name="connsiteX4" fmla="*/ 720769 w 1011670"/>
                  <a:gd name="connsiteY4" fmla="*/ 160122 h 1988247"/>
                  <a:gd name="connsiteX5" fmla="*/ 684170 w 1011670"/>
                  <a:gd name="connsiteY5" fmla="*/ 356261 h 1988247"/>
                  <a:gd name="connsiteX6" fmla="*/ 684811 w 1011670"/>
                  <a:gd name="connsiteY6" fmla="*/ 355997 h 1988247"/>
                  <a:gd name="connsiteX7" fmla="*/ 685331 w 1011670"/>
                  <a:gd name="connsiteY7" fmla="*/ 355783 h 1988247"/>
                  <a:gd name="connsiteX8" fmla="*/ 684978 w 1011670"/>
                  <a:gd name="connsiteY8" fmla="*/ 357012 h 1988247"/>
                  <a:gd name="connsiteX9" fmla="*/ 1008023 w 1011670"/>
                  <a:gd name="connsiteY9" fmla="*/ 224045 h 1988247"/>
                  <a:gd name="connsiteX10" fmla="*/ 1011527 w 1011670"/>
                  <a:gd name="connsiteY10" fmla="*/ 222603 h 1988247"/>
                  <a:gd name="connsiteX11" fmla="*/ 1011525 w 1011670"/>
                  <a:gd name="connsiteY11" fmla="*/ 223130 h 1988247"/>
                  <a:gd name="connsiteX12" fmla="*/ 1011670 w 1011670"/>
                  <a:gd name="connsiteY12" fmla="*/ 223071 h 1988247"/>
                  <a:gd name="connsiteX13" fmla="*/ 1011391 w 1011670"/>
                  <a:gd name="connsiteY13" fmla="*/ 310508 h 1988247"/>
                  <a:gd name="connsiteX14" fmla="*/ 1010099 w 1011670"/>
                  <a:gd name="connsiteY14" fmla="*/ 714944 h 1988247"/>
                  <a:gd name="connsiteX15" fmla="*/ 1010078 w 1011670"/>
                  <a:gd name="connsiteY15" fmla="*/ 721685 h 1988247"/>
                  <a:gd name="connsiteX16" fmla="*/ 988734 w 1011670"/>
                  <a:gd name="connsiteY16" fmla="*/ 717248 h 1988247"/>
                  <a:gd name="connsiteX17" fmla="*/ 781607 w 1011670"/>
                  <a:gd name="connsiteY17" fmla="*/ 815998 h 1988247"/>
                  <a:gd name="connsiteX18" fmla="*/ 781486 w 1011670"/>
                  <a:gd name="connsiteY18" fmla="*/ 816237 h 1988247"/>
                  <a:gd name="connsiteX19" fmla="*/ 780965 w 1011670"/>
                  <a:gd name="connsiteY19" fmla="*/ 816892 h 1988247"/>
                  <a:gd name="connsiteX20" fmla="*/ 749773 w 1011670"/>
                  <a:gd name="connsiteY20" fmla="*/ 878001 h 1988247"/>
                  <a:gd name="connsiteX21" fmla="*/ 1009345 w 1011670"/>
                  <a:gd name="connsiteY21" fmla="*/ 950873 h 1988247"/>
                  <a:gd name="connsiteX22" fmla="*/ 1007929 w 1011670"/>
                  <a:gd name="connsiteY22" fmla="*/ 1394312 h 1988247"/>
                  <a:gd name="connsiteX23" fmla="*/ 1007927 w 1011670"/>
                  <a:gd name="connsiteY23" fmla="*/ 1394916 h 1988247"/>
                  <a:gd name="connsiteX24" fmla="*/ 1006410 w 1011670"/>
                  <a:gd name="connsiteY24" fmla="*/ 1395809 h 1988247"/>
                  <a:gd name="connsiteX25" fmla="*/ 0 w 1011670"/>
                  <a:gd name="connsiteY25" fmla="*/ 1988247 h 1988247"/>
                  <a:gd name="connsiteX26" fmla="*/ 4312 w 1011670"/>
                  <a:gd name="connsiteY26" fmla="*/ 638434 h 1988247"/>
                  <a:gd name="connsiteX27" fmla="*/ 4578 w 1011670"/>
                  <a:gd name="connsiteY27" fmla="*/ 638324 h 1988247"/>
                  <a:gd name="connsiteX28" fmla="*/ 4576 w 1011670"/>
                  <a:gd name="connsiteY28" fmla="*/ 638964 h 1988247"/>
                  <a:gd name="connsiteX29" fmla="*/ 520891 w 1011670"/>
                  <a:gd name="connsiteY29" fmla="*/ 424513 h 1988247"/>
                  <a:gd name="connsiteX30" fmla="*/ 441623 w 1011670"/>
                  <a:gd name="connsiteY30" fmla="*/ 216150 h 1988247"/>
                  <a:gd name="connsiteX31" fmla="*/ 586168 w 1011670"/>
                  <a:gd name="connsiteY31" fmla="*/ 437 h 1988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11670" h="1988247">
                    <a:moveTo>
                      <a:pt x="586168" y="437"/>
                    </a:moveTo>
                    <a:cubicBezTo>
                      <a:pt x="620152" y="-1452"/>
                      <a:pt x="645622" y="2886"/>
                      <a:pt x="664707" y="11643"/>
                    </a:cubicBezTo>
                    <a:lnTo>
                      <a:pt x="688671" y="27772"/>
                    </a:lnTo>
                    <a:lnTo>
                      <a:pt x="704153" y="48443"/>
                    </a:lnTo>
                    <a:cubicBezTo>
                      <a:pt x="721025" y="80038"/>
                      <a:pt x="720891" y="122093"/>
                      <a:pt x="720769" y="160122"/>
                    </a:cubicBezTo>
                    <a:cubicBezTo>
                      <a:pt x="724597" y="216208"/>
                      <a:pt x="696320" y="316235"/>
                      <a:pt x="684170" y="356261"/>
                    </a:cubicBezTo>
                    <a:cubicBezTo>
                      <a:pt x="684170" y="356261"/>
                      <a:pt x="684170" y="356261"/>
                      <a:pt x="684811" y="355997"/>
                    </a:cubicBezTo>
                    <a:lnTo>
                      <a:pt x="685331" y="355783"/>
                    </a:lnTo>
                    <a:lnTo>
                      <a:pt x="684978" y="357012"/>
                    </a:lnTo>
                    <a:cubicBezTo>
                      <a:pt x="931108" y="255704"/>
                      <a:pt x="992640" y="230377"/>
                      <a:pt x="1008023" y="224045"/>
                    </a:cubicBezTo>
                    <a:lnTo>
                      <a:pt x="1011527" y="222603"/>
                    </a:lnTo>
                    <a:lnTo>
                      <a:pt x="1011525" y="223130"/>
                    </a:lnTo>
                    <a:lnTo>
                      <a:pt x="1011670" y="223071"/>
                    </a:lnTo>
                    <a:lnTo>
                      <a:pt x="1011391" y="310508"/>
                    </a:lnTo>
                    <a:cubicBezTo>
                      <a:pt x="1010425" y="612828"/>
                      <a:pt x="1010168" y="693446"/>
                      <a:pt x="1010099" y="714944"/>
                    </a:cubicBezTo>
                    <a:lnTo>
                      <a:pt x="1010078" y="721685"/>
                    </a:lnTo>
                    <a:lnTo>
                      <a:pt x="988734" y="717248"/>
                    </a:lnTo>
                    <a:cubicBezTo>
                      <a:pt x="938062" y="709105"/>
                      <a:pt x="848339" y="711560"/>
                      <a:pt x="781607" y="815998"/>
                    </a:cubicBezTo>
                    <a:lnTo>
                      <a:pt x="781486" y="816237"/>
                    </a:lnTo>
                    <a:lnTo>
                      <a:pt x="780965" y="816892"/>
                    </a:lnTo>
                    <a:cubicBezTo>
                      <a:pt x="769833" y="834288"/>
                      <a:pt x="759340" y="854517"/>
                      <a:pt x="749773" y="878001"/>
                    </a:cubicBezTo>
                    <a:cubicBezTo>
                      <a:pt x="669194" y="1081888"/>
                      <a:pt x="908745" y="1154696"/>
                      <a:pt x="1009345" y="950873"/>
                    </a:cubicBezTo>
                    <a:cubicBezTo>
                      <a:pt x="1008104" y="1339642"/>
                      <a:pt x="1007948" y="1388238"/>
                      <a:pt x="1007929" y="1394312"/>
                    </a:cubicBezTo>
                    <a:lnTo>
                      <a:pt x="1007927" y="1394916"/>
                    </a:lnTo>
                    <a:lnTo>
                      <a:pt x="1006410" y="1395809"/>
                    </a:lnTo>
                    <a:cubicBezTo>
                      <a:pt x="992623" y="1403925"/>
                      <a:pt x="882332" y="1468850"/>
                      <a:pt x="0" y="1988247"/>
                    </a:cubicBezTo>
                    <a:cubicBezTo>
                      <a:pt x="0" y="1988247"/>
                      <a:pt x="0" y="1988247"/>
                      <a:pt x="4312" y="638434"/>
                    </a:cubicBezTo>
                    <a:lnTo>
                      <a:pt x="4578" y="638324"/>
                    </a:lnTo>
                    <a:lnTo>
                      <a:pt x="4576" y="638964"/>
                    </a:lnTo>
                    <a:cubicBezTo>
                      <a:pt x="520891" y="424513"/>
                      <a:pt x="520891" y="424513"/>
                      <a:pt x="520891" y="424513"/>
                    </a:cubicBezTo>
                    <a:cubicBezTo>
                      <a:pt x="497002" y="384413"/>
                      <a:pt x="445396" y="288146"/>
                      <a:pt x="441623" y="216150"/>
                    </a:cubicBezTo>
                    <a:cubicBezTo>
                      <a:pt x="437825" y="152070"/>
                      <a:pt x="462240" y="8106"/>
                      <a:pt x="586168" y="437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Digital </a:t>
                </a:r>
                <a:r>
                  <a:rPr kumimoji="0" lang="en-US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Transformation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CA28321-29B3-4481-8244-99E3ED67B80B}"/>
                  </a:ext>
                </a:extLst>
              </p:cNvPr>
              <p:cNvSpPr/>
              <p:nvPr/>
            </p:nvSpPr>
            <p:spPr>
              <a:xfrm>
                <a:off x="4497911" y="3394819"/>
                <a:ext cx="1497948" cy="2166760"/>
              </a:xfrm>
              <a:custGeom>
                <a:avLst/>
                <a:gdLst>
                  <a:gd name="connsiteX0" fmla="*/ 289070 w 1227255"/>
                  <a:gd name="connsiteY0" fmla="*/ 0 h 1775206"/>
                  <a:gd name="connsiteX1" fmla="*/ 357062 w 1227255"/>
                  <a:gd name="connsiteY1" fmla="*/ 30815 h 1775206"/>
                  <a:gd name="connsiteX2" fmla="*/ 678774 w 1227255"/>
                  <a:gd name="connsiteY2" fmla="*/ 176621 h 1775206"/>
                  <a:gd name="connsiteX3" fmla="*/ 679159 w 1227255"/>
                  <a:gd name="connsiteY3" fmla="*/ 176795 h 1775206"/>
                  <a:gd name="connsiteX4" fmla="*/ 661869 w 1227255"/>
                  <a:gd name="connsiteY4" fmla="*/ 220542 h 1775206"/>
                  <a:gd name="connsiteX5" fmla="*/ 629258 w 1227255"/>
                  <a:gd name="connsiteY5" fmla="*/ 339459 h 1775206"/>
                  <a:gd name="connsiteX6" fmla="*/ 629200 w 1227255"/>
                  <a:gd name="connsiteY6" fmla="*/ 340034 h 1775206"/>
                  <a:gd name="connsiteX7" fmla="*/ 628881 w 1227255"/>
                  <a:gd name="connsiteY7" fmla="*/ 341422 h 1775206"/>
                  <a:gd name="connsiteX8" fmla="*/ 754123 w 1227255"/>
                  <a:gd name="connsiteY8" fmla="*/ 609595 h 1775206"/>
                  <a:gd name="connsiteX9" fmla="*/ 872280 w 1227255"/>
                  <a:gd name="connsiteY9" fmla="*/ 567939 h 1775206"/>
                  <a:gd name="connsiteX10" fmla="*/ 872576 w 1227255"/>
                  <a:gd name="connsiteY10" fmla="*/ 566532 h 1775206"/>
                  <a:gd name="connsiteX11" fmla="*/ 872797 w 1227255"/>
                  <a:gd name="connsiteY11" fmla="*/ 566197 h 1775206"/>
                  <a:gd name="connsiteX12" fmla="*/ 863403 w 1227255"/>
                  <a:gd name="connsiteY12" fmla="*/ 317745 h 1775206"/>
                  <a:gd name="connsiteX13" fmla="*/ 848292 w 1227255"/>
                  <a:gd name="connsiteY13" fmla="*/ 254100 h 1775206"/>
                  <a:gd name="connsiteX14" fmla="*/ 914019 w 1227255"/>
                  <a:gd name="connsiteY14" fmla="*/ 284127 h 1775206"/>
                  <a:gd name="connsiteX15" fmla="*/ 1226611 w 1227255"/>
                  <a:gd name="connsiteY15" fmla="*/ 426932 h 1775206"/>
                  <a:gd name="connsiteX16" fmla="*/ 1226618 w 1227255"/>
                  <a:gd name="connsiteY16" fmla="*/ 424739 h 1775206"/>
                  <a:gd name="connsiteX17" fmla="*/ 1227255 w 1227255"/>
                  <a:gd name="connsiteY17" fmla="*/ 425030 h 1775206"/>
                  <a:gd name="connsiteX18" fmla="*/ 1222942 w 1227255"/>
                  <a:gd name="connsiteY18" fmla="*/ 1775206 h 1775206"/>
                  <a:gd name="connsiteX19" fmla="*/ 449773 w 1227255"/>
                  <a:gd name="connsiteY19" fmla="*/ 1294065 h 1775206"/>
                  <a:gd name="connsiteX20" fmla="*/ 285263 w 1227255"/>
                  <a:gd name="connsiteY20" fmla="*/ 1191691 h 1775206"/>
                  <a:gd name="connsiteX21" fmla="*/ 285547 w 1227255"/>
                  <a:gd name="connsiteY21" fmla="*/ 1102882 h 1775206"/>
                  <a:gd name="connsiteX22" fmla="*/ 286874 w 1227255"/>
                  <a:gd name="connsiteY22" fmla="*/ 687147 h 1775206"/>
                  <a:gd name="connsiteX23" fmla="*/ 286212 w 1227255"/>
                  <a:gd name="connsiteY23" fmla="*/ 687202 h 1775206"/>
                  <a:gd name="connsiteX24" fmla="*/ 286214 w 1227255"/>
                  <a:gd name="connsiteY24" fmla="*/ 686442 h 1775206"/>
                  <a:gd name="connsiteX25" fmla="*/ 138800 w 1227255"/>
                  <a:gd name="connsiteY25" fmla="*/ 665305 h 1775206"/>
                  <a:gd name="connsiteX26" fmla="*/ 86904 w 1227255"/>
                  <a:gd name="connsiteY26" fmla="*/ 637822 h 1775206"/>
                  <a:gd name="connsiteX27" fmla="*/ 43409 w 1227255"/>
                  <a:gd name="connsiteY27" fmla="*/ 601173 h 1775206"/>
                  <a:gd name="connsiteX28" fmla="*/ 11836 w 1227255"/>
                  <a:gd name="connsiteY28" fmla="*/ 433950 h 1775206"/>
                  <a:gd name="connsiteX29" fmla="*/ 188233 w 1227255"/>
                  <a:gd name="connsiteY29" fmla="*/ 394937 h 1775206"/>
                  <a:gd name="connsiteX30" fmla="*/ 225910 w 1227255"/>
                  <a:gd name="connsiteY30" fmla="*/ 427158 h 1775206"/>
                  <a:gd name="connsiteX31" fmla="*/ 251509 w 1227255"/>
                  <a:gd name="connsiteY31" fmla="*/ 453556 h 1775206"/>
                  <a:gd name="connsiteX32" fmla="*/ 259197 w 1227255"/>
                  <a:gd name="connsiteY32" fmla="*/ 461493 h 1775206"/>
                  <a:gd name="connsiteX33" fmla="*/ 286828 w 1227255"/>
                  <a:gd name="connsiteY33" fmla="*/ 494170 h 1775206"/>
                  <a:gd name="connsiteX34" fmla="*/ 286828 w 1227255"/>
                  <a:gd name="connsiteY34" fmla="*/ 494118 h 1775206"/>
                  <a:gd name="connsiteX35" fmla="*/ 287488 w 1227255"/>
                  <a:gd name="connsiteY35" fmla="*/ 494899 h 1775206"/>
                  <a:gd name="connsiteX36" fmla="*/ 289050 w 1227255"/>
                  <a:gd name="connsiteY36" fmla="*/ 6058 h 1775206"/>
                  <a:gd name="connsiteX37" fmla="*/ 289070 w 1227255"/>
                  <a:gd name="connsiteY37" fmla="*/ 0 h 177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27255" h="1775206">
                    <a:moveTo>
                      <a:pt x="289070" y="0"/>
                    </a:moveTo>
                    <a:lnTo>
                      <a:pt x="357062" y="30815"/>
                    </a:lnTo>
                    <a:cubicBezTo>
                      <a:pt x="636541" y="157480"/>
                      <a:pt x="673805" y="174369"/>
                      <a:pt x="678774" y="176621"/>
                    </a:cubicBezTo>
                    <a:lnTo>
                      <a:pt x="679159" y="176795"/>
                    </a:lnTo>
                    <a:lnTo>
                      <a:pt x="661869" y="220542"/>
                    </a:lnTo>
                    <a:cubicBezTo>
                      <a:pt x="649338" y="254951"/>
                      <a:pt x="636691" y="296399"/>
                      <a:pt x="629258" y="339459"/>
                    </a:cubicBezTo>
                    <a:lnTo>
                      <a:pt x="629200" y="340034"/>
                    </a:lnTo>
                    <a:lnTo>
                      <a:pt x="628881" y="341422"/>
                    </a:lnTo>
                    <a:cubicBezTo>
                      <a:pt x="610291" y="448996"/>
                      <a:pt x="624276" y="566637"/>
                      <a:pt x="754123" y="609595"/>
                    </a:cubicBezTo>
                    <a:cubicBezTo>
                      <a:pt x="820033" y="632313"/>
                      <a:pt x="855715" y="611589"/>
                      <a:pt x="872280" y="567939"/>
                    </a:cubicBezTo>
                    <a:lnTo>
                      <a:pt x="872576" y="566532"/>
                    </a:lnTo>
                    <a:lnTo>
                      <a:pt x="872797" y="566197"/>
                    </a:lnTo>
                    <a:cubicBezTo>
                      <a:pt x="894893" y="507965"/>
                      <a:pt x="882979" y="408926"/>
                      <a:pt x="863403" y="317745"/>
                    </a:cubicBezTo>
                    <a:lnTo>
                      <a:pt x="848292" y="254100"/>
                    </a:lnTo>
                    <a:lnTo>
                      <a:pt x="914019" y="284127"/>
                    </a:lnTo>
                    <a:cubicBezTo>
                      <a:pt x="1226611" y="426932"/>
                      <a:pt x="1226611" y="426932"/>
                      <a:pt x="1226611" y="426932"/>
                    </a:cubicBezTo>
                    <a:lnTo>
                      <a:pt x="1226618" y="424739"/>
                    </a:lnTo>
                    <a:lnTo>
                      <a:pt x="1227255" y="425030"/>
                    </a:lnTo>
                    <a:cubicBezTo>
                      <a:pt x="1227255" y="425030"/>
                      <a:pt x="1227255" y="425030"/>
                      <a:pt x="1222942" y="1775206"/>
                    </a:cubicBezTo>
                    <a:cubicBezTo>
                      <a:pt x="1222942" y="1775206"/>
                      <a:pt x="1222942" y="1775206"/>
                      <a:pt x="449773" y="1294065"/>
                    </a:cubicBezTo>
                    <a:lnTo>
                      <a:pt x="285263" y="1191691"/>
                    </a:lnTo>
                    <a:lnTo>
                      <a:pt x="285547" y="1102882"/>
                    </a:lnTo>
                    <a:cubicBezTo>
                      <a:pt x="286874" y="687147"/>
                      <a:pt x="286874" y="687147"/>
                      <a:pt x="286874" y="687147"/>
                    </a:cubicBezTo>
                    <a:lnTo>
                      <a:pt x="286212" y="687202"/>
                    </a:lnTo>
                    <a:lnTo>
                      <a:pt x="286214" y="686442"/>
                    </a:lnTo>
                    <a:cubicBezTo>
                      <a:pt x="250176" y="695355"/>
                      <a:pt x="192811" y="687861"/>
                      <a:pt x="138800" y="665305"/>
                    </a:cubicBezTo>
                    <a:lnTo>
                      <a:pt x="86904" y="637822"/>
                    </a:lnTo>
                    <a:lnTo>
                      <a:pt x="43409" y="601173"/>
                    </a:lnTo>
                    <a:cubicBezTo>
                      <a:pt x="4869" y="559139"/>
                      <a:pt x="-13877" y="502950"/>
                      <a:pt x="11836" y="433950"/>
                    </a:cubicBezTo>
                    <a:cubicBezTo>
                      <a:pt x="49652" y="326412"/>
                      <a:pt x="122995" y="345718"/>
                      <a:pt x="188233" y="394937"/>
                    </a:cubicBezTo>
                    <a:lnTo>
                      <a:pt x="225910" y="427158"/>
                    </a:lnTo>
                    <a:lnTo>
                      <a:pt x="251509" y="453556"/>
                    </a:lnTo>
                    <a:lnTo>
                      <a:pt x="259197" y="461493"/>
                    </a:lnTo>
                    <a:lnTo>
                      <a:pt x="286828" y="494170"/>
                    </a:lnTo>
                    <a:lnTo>
                      <a:pt x="286828" y="494118"/>
                    </a:lnTo>
                    <a:lnTo>
                      <a:pt x="287488" y="494899"/>
                    </a:lnTo>
                    <a:cubicBezTo>
                      <a:pt x="288678" y="122449"/>
                      <a:pt x="288976" y="29337"/>
                      <a:pt x="289050" y="6058"/>
                    </a:cubicBezTo>
                    <a:lnTo>
                      <a:pt x="28907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Collaboration</a:t>
                </a: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67883CE-BCF8-462F-BD72-5178D2EB06CC}"/>
                  </a:ext>
                </a:extLst>
              </p:cNvPr>
              <p:cNvSpPr/>
              <p:nvPr/>
            </p:nvSpPr>
            <p:spPr>
              <a:xfrm>
                <a:off x="7227778" y="1664847"/>
                <a:ext cx="965865" cy="1952891"/>
              </a:xfrm>
              <a:custGeom>
                <a:avLst/>
                <a:gdLst>
                  <a:gd name="connsiteX0" fmla="*/ 791324 w 791324"/>
                  <a:gd name="connsiteY0" fmla="*/ 1576 h 1599985"/>
                  <a:gd name="connsiteX1" fmla="*/ 791324 w 791324"/>
                  <a:gd name="connsiteY1" fmla="*/ 1098229 h 1599985"/>
                  <a:gd name="connsiteX2" fmla="*/ 779995 w 791324"/>
                  <a:gd name="connsiteY2" fmla="*/ 1103058 h 1599985"/>
                  <a:gd name="connsiteX3" fmla="*/ 760769 w 791324"/>
                  <a:gd name="connsiteY3" fmla="*/ 1111254 h 1599985"/>
                  <a:gd name="connsiteX4" fmla="*/ 702437 w 791324"/>
                  <a:gd name="connsiteY4" fmla="*/ 1136063 h 1599985"/>
                  <a:gd name="connsiteX5" fmla="*/ 514756 w 791324"/>
                  <a:gd name="connsiteY5" fmla="*/ 1215886 h 1599985"/>
                  <a:gd name="connsiteX6" fmla="*/ 514822 w 791324"/>
                  <a:gd name="connsiteY6" fmla="*/ 1216092 h 1599985"/>
                  <a:gd name="connsiteX7" fmla="*/ 514619 w 791324"/>
                  <a:gd name="connsiteY7" fmla="*/ 1216178 h 1599985"/>
                  <a:gd name="connsiteX8" fmla="*/ 567822 w 791324"/>
                  <a:gd name="connsiteY8" fmla="*/ 1450942 h 1599985"/>
                  <a:gd name="connsiteX9" fmla="*/ 564073 w 791324"/>
                  <a:gd name="connsiteY9" fmla="*/ 1507163 h 1599985"/>
                  <a:gd name="connsiteX10" fmla="*/ 546281 w 791324"/>
                  <a:gd name="connsiteY10" fmla="*/ 1553711 h 1599985"/>
                  <a:gd name="connsiteX11" fmla="*/ 453570 w 791324"/>
                  <a:gd name="connsiteY11" fmla="*/ 1599943 h 1599985"/>
                  <a:gd name="connsiteX12" fmla="*/ 349776 w 791324"/>
                  <a:gd name="connsiteY12" fmla="*/ 1372261 h 1599985"/>
                  <a:gd name="connsiteX13" fmla="*/ 363413 w 791324"/>
                  <a:gd name="connsiteY13" fmla="*/ 1319211 h 1599985"/>
                  <a:gd name="connsiteX14" fmla="*/ 372995 w 791324"/>
                  <a:gd name="connsiteY14" fmla="*/ 1289292 h 1599985"/>
                  <a:gd name="connsiteX15" fmla="*/ 378685 w 791324"/>
                  <a:gd name="connsiteY15" fmla="*/ 1271539 h 1599985"/>
                  <a:gd name="connsiteX16" fmla="*/ 4460 w 791324"/>
                  <a:gd name="connsiteY16" fmla="*/ 1423974 h 1599985"/>
                  <a:gd name="connsiteX17" fmla="*/ 0 w 791324"/>
                  <a:gd name="connsiteY17" fmla="*/ 1425792 h 1599985"/>
                  <a:gd name="connsiteX18" fmla="*/ 287 w 791324"/>
                  <a:gd name="connsiteY18" fmla="*/ 1335722 h 1599985"/>
                  <a:gd name="connsiteX19" fmla="*/ 1632 w 791324"/>
                  <a:gd name="connsiteY19" fmla="*/ 914647 h 1599985"/>
                  <a:gd name="connsiteX20" fmla="*/ 1635 w 791324"/>
                  <a:gd name="connsiteY20" fmla="*/ 913890 h 1599985"/>
                  <a:gd name="connsiteX21" fmla="*/ 47995 w 791324"/>
                  <a:gd name="connsiteY21" fmla="*/ 917807 h 1599985"/>
                  <a:gd name="connsiteX22" fmla="*/ 158231 w 791324"/>
                  <a:gd name="connsiteY22" fmla="*/ 914479 h 1599985"/>
                  <a:gd name="connsiteX23" fmla="*/ 158332 w 791324"/>
                  <a:gd name="connsiteY23" fmla="*/ 914455 h 1599985"/>
                  <a:gd name="connsiteX24" fmla="*/ 159856 w 791324"/>
                  <a:gd name="connsiteY24" fmla="*/ 914335 h 1599985"/>
                  <a:gd name="connsiteX25" fmla="*/ 318054 w 791324"/>
                  <a:gd name="connsiteY25" fmla="*/ 718495 h 1599985"/>
                  <a:gd name="connsiteX26" fmla="*/ 271782 w 791324"/>
                  <a:gd name="connsiteY26" fmla="*/ 632617 h 1599985"/>
                  <a:gd name="connsiteX27" fmla="*/ 270195 w 791324"/>
                  <a:gd name="connsiteY27" fmla="*/ 632279 h 1599985"/>
                  <a:gd name="connsiteX28" fmla="*/ 270132 w 791324"/>
                  <a:gd name="connsiteY28" fmla="*/ 632216 h 1599985"/>
                  <a:gd name="connsiteX29" fmla="*/ 39629 w 791324"/>
                  <a:gd name="connsiteY29" fmla="*/ 711952 h 1599985"/>
                  <a:gd name="connsiteX30" fmla="*/ 2190 w 791324"/>
                  <a:gd name="connsiteY30" fmla="*/ 740105 h 1599985"/>
                  <a:gd name="connsiteX31" fmla="*/ 2471 w 791324"/>
                  <a:gd name="connsiteY31" fmla="*/ 652059 h 1599985"/>
                  <a:gd name="connsiteX32" fmla="*/ 3806 w 791324"/>
                  <a:gd name="connsiteY32" fmla="*/ 234238 h 1599985"/>
                  <a:gd name="connsiteX33" fmla="*/ 3806 w 791324"/>
                  <a:gd name="connsiteY33" fmla="*/ 234208 h 1599985"/>
                  <a:gd name="connsiteX34" fmla="*/ 141917 w 791324"/>
                  <a:gd name="connsiteY34" fmla="*/ 193410 h 1599985"/>
                  <a:gd name="connsiteX35" fmla="*/ 784294 w 791324"/>
                  <a:gd name="connsiteY35" fmla="*/ 3653 h 1599985"/>
                  <a:gd name="connsiteX36" fmla="*/ 791324 w 791324"/>
                  <a:gd name="connsiteY36" fmla="*/ 0 h 1599985"/>
                  <a:gd name="connsiteX37" fmla="*/ 791324 w 791324"/>
                  <a:gd name="connsiteY37" fmla="*/ 64 h 1599985"/>
                  <a:gd name="connsiteX38" fmla="*/ 791190 w 791324"/>
                  <a:gd name="connsiteY38" fmla="*/ 39 h 159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91324" h="1599985">
                    <a:moveTo>
                      <a:pt x="791324" y="1576"/>
                    </a:moveTo>
                    <a:lnTo>
                      <a:pt x="791324" y="1098229"/>
                    </a:lnTo>
                    <a:lnTo>
                      <a:pt x="779995" y="1103058"/>
                    </a:lnTo>
                    <a:lnTo>
                      <a:pt x="760769" y="1111254"/>
                    </a:lnTo>
                    <a:lnTo>
                      <a:pt x="702437" y="1136063"/>
                    </a:lnTo>
                    <a:cubicBezTo>
                      <a:pt x="514756" y="1215886"/>
                      <a:pt x="514756" y="1215886"/>
                      <a:pt x="514756" y="1215886"/>
                    </a:cubicBezTo>
                    <a:lnTo>
                      <a:pt x="514822" y="1216092"/>
                    </a:lnTo>
                    <a:lnTo>
                      <a:pt x="514619" y="1216178"/>
                    </a:lnTo>
                    <a:cubicBezTo>
                      <a:pt x="534403" y="1276398"/>
                      <a:pt x="565077" y="1370732"/>
                      <a:pt x="567822" y="1450942"/>
                    </a:cubicBezTo>
                    <a:lnTo>
                      <a:pt x="564073" y="1507163"/>
                    </a:lnTo>
                    <a:lnTo>
                      <a:pt x="546281" y="1553711"/>
                    </a:lnTo>
                    <a:cubicBezTo>
                      <a:pt x="528830" y="1580671"/>
                      <a:pt x="499544" y="1598087"/>
                      <a:pt x="453570" y="1599943"/>
                    </a:cubicBezTo>
                    <a:cubicBezTo>
                      <a:pt x="327680" y="1602572"/>
                      <a:pt x="325829" y="1481751"/>
                      <a:pt x="349776" y="1372261"/>
                    </a:cubicBezTo>
                    <a:lnTo>
                      <a:pt x="363413" y="1319211"/>
                    </a:lnTo>
                    <a:lnTo>
                      <a:pt x="372995" y="1289292"/>
                    </a:lnTo>
                    <a:lnTo>
                      <a:pt x="378685" y="1271539"/>
                    </a:lnTo>
                    <a:cubicBezTo>
                      <a:pt x="93561" y="1387680"/>
                      <a:pt x="22281" y="1416716"/>
                      <a:pt x="4460" y="1423974"/>
                    </a:cubicBezTo>
                    <a:lnTo>
                      <a:pt x="0" y="1425792"/>
                    </a:lnTo>
                    <a:lnTo>
                      <a:pt x="287" y="1335722"/>
                    </a:lnTo>
                    <a:cubicBezTo>
                      <a:pt x="1456" y="969924"/>
                      <a:pt x="1611" y="921151"/>
                      <a:pt x="1632" y="914647"/>
                    </a:cubicBezTo>
                    <a:lnTo>
                      <a:pt x="1635" y="913890"/>
                    </a:lnTo>
                    <a:lnTo>
                      <a:pt x="47995" y="917807"/>
                    </a:lnTo>
                    <a:cubicBezTo>
                      <a:pt x="82525" y="919816"/>
                      <a:pt x="121181" y="919860"/>
                      <a:pt x="158231" y="914479"/>
                    </a:cubicBezTo>
                    <a:lnTo>
                      <a:pt x="158332" y="914455"/>
                    </a:lnTo>
                    <a:lnTo>
                      <a:pt x="159856" y="914335"/>
                    </a:lnTo>
                    <a:cubicBezTo>
                      <a:pt x="252492" y="900911"/>
                      <a:pt x="335096" y="853659"/>
                      <a:pt x="318054" y="718495"/>
                    </a:cubicBezTo>
                    <a:cubicBezTo>
                      <a:pt x="312200" y="671452"/>
                      <a:pt x="295292" y="644885"/>
                      <a:pt x="271782" y="632617"/>
                    </a:cubicBezTo>
                    <a:lnTo>
                      <a:pt x="270195" y="632279"/>
                    </a:lnTo>
                    <a:lnTo>
                      <a:pt x="270132" y="632216"/>
                    </a:lnTo>
                    <a:cubicBezTo>
                      <a:pt x="211370" y="601468"/>
                      <a:pt x="111332" y="660278"/>
                      <a:pt x="39629" y="711952"/>
                    </a:cubicBezTo>
                    <a:lnTo>
                      <a:pt x="2190" y="740105"/>
                    </a:lnTo>
                    <a:lnTo>
                      <a:pt x="2471" y="652059"/>
                    </a:lnTo>
                    <a:cubicBezTo>
                      <a:pt x="3631" y="289087"/>
                      <a:pt x="3785" y="240691"/>
                      <a:pt x="3806" y="234238"/>
                    </a:cubicBezTo>
                    <a:lnTo>
                      <a:pt x="3806" y="234208"/>
                    </a:lnTo>
                    <a:lnTo>
                      <a:pt x="141917" y="193410"/>
                    </a:lnTo>
                    <a:cubicBezTo>
                      <a:pt x="631347" y="48833"/>
                      <a:pt x="753704" y="12689"/>
                      <a:pt x="784294" y="3653"/>
                    </a:cubicBezTo>
                    <a:close/>
                    <a:moveTo>
                      <a:pt x="791324" y="0"/>
                    </a:moveTo>
                    <a:lnTo>
                      <a:pt x="791324" y="64"/>
                    </a:lnTo>
                    <a:lnTo>
                      <a:pt x="791190" y="39"/>
                    </a:lnTo>
                    <a:close/>
                  </a:path>
                </a:pathLst>
              </a:custGeom>
              <a:solidFill>
                <a:srgbClr val="A2AC26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Member  of the Future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283395F-181B-4BC8-8529-4965041F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3556" y="1424686"/>
              <a:ext cx="1393560" cy="1181381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3DAEC9D-BE44-47ED-8ADB-64E85F861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7778" y="1163475"/>
              <a:ext cx="1009400" cy="10094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93BC43A-8B73-4D3C-ABAD-068E38B4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4758" y="946339"/>
              <a:ext cx="1009400" cy="10094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055D648-8802-48CE-97F7-42DE4B167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37092">
              <a:off x="4266525" y="1196015"/>
              <a:ext cx="1009400" cy="10094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416549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ADB65-55BB-41AB-846A-30E1BF485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789" y="3959230"/>
            <a:ext cx="10363200" cy="1470025"/>
          </a:xfrm>
        </p:spPr>
        <p:txBody>
          <a:bodyPr/>
          <a:lstStyle/>
          <a:p>
            <a:r>
              <a:rPr lang="en-US" sz="9600" b="1" dirty="0"/>
              <a:t>The Problem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811F7-6FFF-4AE0-90FF-097DEF32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20" y="-73148"/>
            <a:ext cx="5966518" cy="35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B9340-194B-415D-BBDE-8FABAC8F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73" y="118286"/>
            <a:ext cx="6974935" cy="6049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C00514-0DE7-472E-A60B-9851C82BE61C}"/>
              </a:ext>
            </a:extLst>
          </p:cNvPr>
          <p:cNvSpPr txBox="1"/>
          <p:nvPr/>
        </p:nvSpPr>
        <p:spPr>
          <a:xfrm>
            <a:off x="2793500" y="5797117"/>
            <a:ext cx="417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3AD83-2B38-4843-8A6D-01A352DDCBF6}"/>
              </a:ext>
            </a:extLst>
          </p:cNvPr>
          <p:cNvSpPr txBox="1"/>
          <p:nvPr/>
        </p:nvSpPr>
        <p:spPr>
          <a:xfrm rot="3611850">
            <a:off x="4685919" y="2682531"/>
            <a:ext cx="417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1CAAE-EF2C-47E3-83B6-18270B32E911}"/>
              </a:ext>
            </a:extLst>
          </p:cNvPr>
          <p:cNvSpPr txBox="1"/>
          <p:nvPr/>
        </p:nvSpPr>
        <p:spPr>
          <a:xfrm rot="17988193">
            <a:off x="1134856" y="2655884"/>
            <a:ext cx="417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effectiveness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575C4-7C32-4591-AED4-07F9E097A056}"/>
              </a:ext>
            </a:extLst>
          </p:cNvPr>
          <p:cNvSpPr txBox="1"/>
          <p:nvPr/>
        </p:nvSpPr>
        <p:spPr>
          <a:xfrm>
            <a:off x="7773739" y="727970"/>
            <a:ext cx="27255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Iron Triangle: </a:t>
            </a:r>
            <a:r>
              <a:rPr lang="en-US" sz="2000" dirty="0"/>
              <a:t>created by William </a:t>
            </a:r>
            <a:r>
              <a:rPr lang="en-US" sz="2000" dirty="0" err="1"/>
              <a:t>Kissick</a:t>
            </a:r>
            <a:r>
              <a:rPr lang="en-US" sz="2000" dirty="0"/>
              <a:t>, 1994.</a:t>
            </a:r>
          </a:p>
          <a:p>
            <a:endParaRPr lang="en-US" sz="2000" dirty="0"/>
          </a:p>
          <a:p>
            <a:r>
              <a:rPr lang="en-US" sz="2000" dirty="0"/>
              <a:t>Increasing or emphasizing one factor could create or cause a decrease in one or both of the remaining factors.</a:t>
            </a:r>
          </a:p>
          <a:p>
            <a:endParaRPr lang="en-US" sz="2000" dirty="0"/>
          </a:p>
          <a:p>
            <a:r>
              <a:rPr lang="en-US" sz="2000" dirty="0"/>
              <a:t>Example: efforts to cut costs could reduce quality and/or access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919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FB90-4EC9-44C0-BFCC-5E68730EEE49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5894" y="390979"/>
            <a:ext cx="9144000" cy="685800"/>
          </a:xfrm>
        </p:spPr>
        <p:txBody>
          <a:bodyPr/>
          <a:lstStyle/>
          <a:p>
            <a:pPr algn="ctr"/>
            <a:r>
              <a:rPr lang="en-US" sz="3600" dirty="0"/>
              <a:t>U.S. Health Care and the Federal Budget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076779"/>
            <a:ext cx="9082105" cy="50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43459"/>
      </p:ext>
    </p:extLst>
  </p:cSld>
  <p:clrMapOvr>
    <a:masterClrMapping/>
  </p:clrMapOvr>
</p:sld>
</file>

<file path=ppt/theme/theme1.xml><?xml version="1.0" encoding="utf-8"?>
<a:theme xmlns:a="http://schemas.openxmlformats.org/drawingml/2006/main" name="ACC_Harmony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rgbClr val="FF0000"/>
          </a:solidFill>
        </a:ln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ACC_Harmony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 Presentation">
  <a:themeElements>
    <a:clrScheme name="">
      <a:dk1>
        <a:srgbClr val="333333"/>
      </a:dk1>
      <a:lt1>
        <a:srgbClr val="FFFFFF"/>
      </a:lt1>
      <a:dk2>
        <a:srgbClr val="CC0000"/>
      </a:dk2>
      <a:lt2>
        <a:srgbClr val="CCCCCC"/>
      </a:lt2>
      <a:accent1>
        <a:srgbClr val="667F7F"/>
      </a:accent1>
      <a:accent2>
        <a:srgbClr val="2E5959"/>
      </a:accent2>
      <a:accent3>
        <a:srgbClr val="FFFFFF"/>
      </a:accent3>
      <a:accent4>
        <a:srgbClr val="2A2A2A"/>
      </a:accent4>
      <a:accent5>
        <a:srgbClr val="B8C0C0"/>
      </a:accent5>
      <a:accent6>
        <a:srgbClr val="295050"/>
      </a:accent6>
      <a:hlink>
        <a:srgbClr val="DB4523"/>
      </a:hlink>
      <a:folHlink>
        <a:srgbClr val="666666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CO Template.potx" id="{77A84EF6-0516-456C-A820-3859D67E1789}" vid="{66006835-369A-4FD0-B0A8-478C069F87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46403</TotalTime>
  <Words>2242</Words>
  <Application>Microsoft Office PowerPoint</Application>
  <PresentationFormat>Widescreen</PresentationFormat>
  <Paragraphs>309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Arial</vt:lpstr>
      <vt:lpstr>Bebas Neue Bold</vt:lpstr>
      <vt:lpstr>Calibri</vt:lpstr>
      <vt:lpstr>Calibri Light</vt:lpstr>
      <vt:lpstr>Courier New</vt:lpstr>
      <vt:lpstr>Franklin Gothic Book</vt:lpstr>
      <vt:lpstr>Garamond</vt:lpstr>
      <vt:lpstr>Georgia</vt:lpstr>
      <vt:lpstr>Impact</vt:lpstr>
      <vt:lpstr>Lato</vt:lpstr>
      <vt:lpstr>Lato Light</vt:lpstr>
      <vt:lpstr>Roboto Condensed</vt:lpstr>
      <vt:lpstr>Wingdings</vt:lpstr>
      <vt:lpstr>ACC_Harmony</vt:lpstr>
      <vt:lpstr>1_ACC_Harmony</vt:lpstr>
      <vt:lpstr>2_Blank Presentation</vt:lpstr>
      <vt:lpstr>Office Theme</vt:lpstr>
      <vt:lpstr>When We Say Value-Based Care or Value-Based Payment…… What is Value?</vt:lpstr>
      <vt:lpstr>Disclosures</vt:lpstr>
      <vt:lpstr>Presentation Outline: 5 Parts</vt:lpstr>
      <vt:lpstr>PowerPoint Presentation</vt:lpstr>
      <vt:lpstr>PowerPoint Presentation</vt:lpstr>
      <vt:lpstr> “4 X 4 X 4” ACC Matrix for Strategic Execution</vt:lpstr>
      <vt:lpstr>The Problem</vt:lpstr>
      <vt:lpstr>PowerPoint Presentation</vt:lpstr>
      <vt:lpstr>U.S. Health Care and the Federal Budget</vt:lpstr>
      <vt:lpstr>PowerPoint Presentation</vt:lpstr>
      <vt:lpstr>PowerPoint Presentation</vt:lpstr>
      <vt:lpstr>PowerPoint Presentation</vt:lpstr>
      <vt:lpstr>Why?  Utilization? Price? Both?</vt:lpstr>
      <vt:lpstr>Why Overall Spending is Higher</vt:lpstr>
      <vt:lpstr>State of CVD Services in the U.S.</vt:lpstr>
      <vt:lpstr>PowerPoint Presentation</vt:lpstr>
      <vt:lpstr>CVD Environment</vt:lpstr>
      <vt:lpstr>Fragmentation Of Care</vt:lpstr>
      <vt:lpstr>Michael Chernew, PhD –  What will slow spending growth?</vt:lpstr>
      <vt:lpstr>What is Value?</vt:lpstr>
      <vt:lpstr>Value Definitions &amp; Equations</vt:lpstr>
      <vt:lpstr>Two Value Perspectives</vt:lpstr>
      <vt:lpstr>Variables </vt:lpstr>
      <vt:lpstr>VC = ƒ(VG)</vt:lpstr>
      <vt:lpstr>For Healthcare Providers</vt:lpstr>
      <vt:lpstr>Healthcare Value Equation </vt:lpstr>
      <vt:lpstr>What About the Time Element?</vt:lpstr>
      <vt:lpstr>Think of P in Broader Terms</vt:lpstr>
      <vt:lpstr>But Wait, What About Risks</vt:lpstr>
      <vt:lpstr>The Value of Taking Risk</vt:lpstr>
      <vt:lpstr>Value Generated with Risk  </vt:lpstr>
      <vt:lpstr>VC Equation (pure FFS)</vt:lpstr>
      <vt:lpstr>Personal Compensation</vt:lpstr>
      <vt:lpstr>VC Equation (Risk-Based)</vt:lpstr>
      <vt:lpstr>Efficiency Factor</vt:lpstr>
      <vt:lpstr>Basic Ways to Increase VG</vt:lpstr>
      <vt:lpstr>Increase Internal VC</vt:lpstr>
      <vt:lpstr>Avoidable Costs:  Waste and Inefficiencies in Healthcare</vt:lpstr>
      <vt:lpstr>Avoidable Costs (“waste”)</vt:lpstr>
      <vt:lpstr>It’s the Cost, Stupid – Avoidable NHE</vt:lpstr>
      <vt:lpstr>Eight Categories of Waste &amp; Avoidable Costs</vt:lpstr>
      <vt:lpstr>Value-Based Care &amp;  Value-Based Payment</vt:lpstr>
      <vt:lpstr>Definitions</vt:lpstr>
      <vt:lpstr>U.S. Value-based Payment Model Framework</vt:lpstr>
      <vt:lpstr>Hospital Bundles/Episodes of Care</vt:lpstr>
      <vt:lpstr>Global Progress to Outcome-based Payment</vt:lpstr>
      <vt:lpstr>The International Move to Value</vt:lpstr>
      <vt:lpstr>Physician Roles</vt:lpstr>
      <vt:lpstr>THANKS!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Attebery</dc:creator>
  <cp:lastModifiedBy>Melissa Sanders</cp:lastModifiedBy>
  <cp:revision>108</cp:revision>
  <dcterms:created xsi:type="dcterms:W3CDTF">2019-03-30T17:09:26Z</dcterms:created>
  <dcterms:modified xsi:type="dcterms:W3CDTF">2019-09-19T13:01:22Z</dcterms:modified>
</cp:coreProperties>
</file>